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38"/>
  </p:notesMasterIdLst>
  <p:handoutMasterIdLst>
    <p:handoutMasterId r:id="rId39"/>
  </p:handoutMasterIdLst>
  <p:sldIdLst>
    <p:sldId id="301" r:id="rId2"/>
    <p:sldId id="316" r:id="rId3"/>
    <p:sldId id="302" r:id="rId4"/>
    <p:sldId id="305" r:id="rId5"/>
    <p:sldId id="306" r:id="rId6"/>
    <p:sldId id="303" r:id="rId7"/>
    <p:sldId id="309" r:id="rId8"/>
    <p:sldId id="310" r:id="rId9"/>
    <p:sldId id="340" r:id="rId10"/>
    <p:sldId id="311" r:id="rId11"/>
    <p:sldId id="313" r:id="rId12"/>
    <p:sldId id="329" r:id="rId13"/>
    <p:sldId id="314" r:id="rId14"/>
    <p:sldId id="315" r:id="rId15"/>
    <p:sldId id="319" r:id="rId16"/>
    <p:sldId id="318" r:id="rId17"/>
    <p:sldId id="320" r:id="rId18"/>
    <p:sldId id="326" r:id="rId19"/>
    <p:sldId id="327" r:id="rId20"/>
    <p:sldId id="328" r:id="rId21"/>
    <p:sldId id="330" r:id="rId22"/>
    <p:sldId id="331" r:id="rId23"/>
    <p:sldId id="332" r:id="rId24"/>
    <p:sldId id="333" r:id="rId25"/>
    <p:sldId id="321" r:id="rId26"/>
    <p:sldId id="322" r:id="rId27"/>
    <p:sldId id="323" r:id="rId28"/>
    <p:sldId id="324" r:id="rId29"/>
    <p:sldId id="325" r:id="rId30"/>
    <p:sldId id="334" r:id="rId31"/>
    <p:sldId id="336" r:id="rId32"/>
    <p:sldId id="337" r:id="rId33"/>
    <p:sldId id="338" r:id="rId34"/>
    <p:sldId id="339" r:id="rId35"/>
    <p:sldId id="335" r:id="rId36"/>
    <p:sldId id="341" r:id="rId37"/>
  </p:sldIdLst>
  <p:sldSz cx="27432000" cy="6858000"/>
  <p:notesSz cx="6858000" cy="9296400"/>
  <p:defaultTextStyle>
    <a:defPPr>
      <a:defRPr lang="en-US"/>
    </a:defPPr>
    <a:lvl1pPr algn="l" rtl="0" fontAlgn="base">
      <a:spcBef>
        <a:spcPct val="0"/>
      </a:spcBef>
      <a:spcAft>
        <a:spcPct val="0"/>
      </a:spcAft>
      <a:defRPr sz="2200" kern="1200">
        <a:solidFill>
          <a:schemeClr val="tx1"/>
        </a:solidFill>
        <a:latin typeface="Arial" charset="0"/>
        <a:ea typeface="+mn-ea"/>
        <a:cs typeface="+mn-cs"/>
      </a:defRPr>
    </a:lvl1pPr>
    <a:lvl2pPr marL="457200" algn="l" rtl="0" fontAlgn="base">
      <a:spcBef>
        <a:spcPct val="0"/>
      </a:spcBef>
      <a:spcAft>
        <a:spcPct val="0"/>
      </a:spcAft>
      <a:defRPr sz="2200" kern="1200">
        <a:solidFill>
          <a:schemeClr val="tx1"/>
        </a:solidFill>
        <a:latin typeface="Arial" charset="0"/>
        <a:ea typeface="+mn-ea"/>
        <a:cs typeface="+mn-cs"/>
      </a:defRPr>
    </a:lvl2pPr>
    <a:lvl3pPr marL="914400" algn="l" rtl="0" fontAlgn="base">
      <a:spcBef>
        <a:spcPct val="0"/>
      </a:spcBef>
      <a:spcAft>
        <a:spcPct val="0"/>
      </a:spcAft>
      <a:defRPr sz="2200" kern="1200">
        <a:solidFill>
          <a:schemeClr val="tx1"/>
        </a:solidFill>
        <a:latin typeface="Arial" charset="0"/>
        <a:ea typeface="+mn-ea"/>
        <a:cs typeface="+mn-cs"/>
      </a:defRPr>
    </a:lvl3pPr>
    <a:lvl4pPr marL="1371600" algn="l" rtl="0" fontAlgn="base">
      <a:spcBef>
        <a:spcPct val="0"/>
      </a:spcBef>
      <a:spcAft>
        <a:spcPct val="0"/>
      </a:spcAft>
      <a:defRPr sz="2200" kern="1200">
        <a:solidFill>
          <a:schemeClr val="tx1"/>
        </a:solidFill>
        <a:latin typeface="Arial" charset="0"/>
        <a:ea typeface="+mn-ea"/>
        <a:cs typeface="+mn-cs"/>
      </a:defRPr>
    </a:lvl4pPr>
    <a:lvl5pPr marL="1828800" algn="l" rtl="0" fontAlgn="base">
      <a:spcBef>
        <a:spcPct val="0"/>
      </a:spcBef>
      <a:spcAft>
        <a:spcPct val="0"/>
      </a:spcAft>
      <a:defRPr sz="2200" kern="1200">
        <a:solidFill>
          <a:schemeClr val="tx1"/>
        </a:solidFill>
        <a:latin typeface="Arial" charset="0"/>
        <a:ea typeface="+mn-ea"/>
        <a:cs typeface="+mn-cs"/>
      </a:defRPr>
    </a:lvl5pPr>
    <a:lvl6pPr marL="2286000" algn="l" defTabSz="914400" rtl="0" eaLnBrk="1" latinLnBrk="0" hangingPunct="1">
      <a:defRPr sz="2200" kern="1200">
        <a:solidFill>
          <a:schemeClr val="tx1"/>
        </a:solidFill>
        <a:latin typeface="Arial" charset="0"/>
        <a:ea typeface="+mn-ea"/>
        <a:cs typeface="+mn-cs"/>
      </a:defRPr>
    </a:lvl6pPr>
    <a:lvl7pPr marL="2743200" algn="l" defTabSz="914400" rtl="0" eaLnBrk="1" latinLnBrk="0" hangingPunct="1">
      <a:defRPr sz="2200" kern="1200">
        <a:solidFill>
          <a:schemeClr val="tx1"/>
        </a:solidFill>
        <a:latin typeface="Arial" charset="0"/>
        <a:ea typeface="+mn-ea"/>
        <a:cs typeface="+mn-cs"/>
      </a:defRPr>
    </a:lvl7pPr>
    <a:lvl8pPr marL="3200400" algn="l" defTabSz="914400" rtl="0" eaLnBrk="1" latinLnBrk="0" hangingPunct="1">
      <a:defRPr sz="2200" kern="1200">
        <a:solidFill>
          <a:schemeClr val="tx1"/>
        </a:solidFill>
        <a:latin typeface="Arial" charset="0"/>
        <a:ea typeface="+mn-ea"/>
        <a:cs typeface="+mn-cs"/>
      </a:defRPr>
    </a:lvl8pPr>
    <a:lvl9pPr marL="3657600" algn="l" defTabSz="914400" rtl="0" eaLnBrk="1" latinLnBrk="0" hangingPunct="1">
      <a:defRPr sz="22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9F76"/>
    <a:srgbClr val="1AA67B"/>
    <a:srgbClr val="33CC33"/>
    <a:srgbClr val="FF66CC"/>
    <a:srgbClr val="189864"/>
    <a:srgbClr val="199F72"/>
    <a:srgbClr val="1AA677"/>
    <a:srgbClr val="FF0000"/>
    <a:srgbClr val="3E6EDA"/>
    <a:srgbClr val="7598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49" autoAdjust="0"/>
    <p:restoredTop sz="84848" autoAdjust="0"/>
  </p:normalViewPr>
  <p:slideViewPr>
    <p:cSldViewPr>
      <p:cViewPr varScale="1">
        <p:scale>
          <a:sx n="39" d="100"/>
          <a:sy n="39" d="100"/>
        </p:scale>
        <p:origin x="-144" y="-1740"/>
      </p:cViewPr>
      <p:guideLst>
        <p:guide orient="horz" pos="2160"/>
        <p:guide pos="86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651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3555" name="Rectangle 3"/>
          <p:cNvSpPr>
            <a:spLocks noGrp="1" noChangeArrowheads="1"/>
          </p:cNvSpPr>
          <p:nvPr>
            <p:ph type="dt" sz="quarter" idx="1"/>
          </p:nvPr>
        </p:nvSpPr>
        <p:spPr bwMode="auto">
          <a:xfrm>
            <a:off x="3884613" y="0"/>
            <a:ext cx="2971800" cy="4651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3556" name="Rectangle 4"/>
          <p:cNvSpPr>
            <a:spLocks noGrp="1" noChangeArrowheads="1"/>
          </p:cNvSpPr>
          <p:nvPr>
            <p:ph type="ftr" sz="quarter" idx="2"/>
          </p:nvPr>
        </p:nvSpPr>
        <p:spPr bwMode="auto">
          <a:xfrm>
            <a:off x="0" y="8829675"/>
            <a:ext cx="2971800" cy="46513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3557" name="Rectangle 5"/>
          <p:cNvSpPr>
            <a:spLocks noGrp="1" noChangeArrowheads="1"/>
          </p:cNvSpPr>
          <p:nvPr>
            <p:ph type="sldNum" sz="quarter" idx="3"/>
          </p:nvPr>
        </p:nvSpPr>
        <p:spPr bwMode="auto">
          <a:xfrm>
            <a:off x="3884613" y="8829675"/>
            <a:ext cx="2971800" cy="46513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88412D8-060F-47F7-8912-5BFE43A7677F}" type="slidenum">
              <a:rPr lang="en-US"/>
              <a:pPr/>
              <a:t>‹#›</a:t>
            </a:fld>
            <a:endParaRPr lang="en-US"/>
          </a:p>
        </p:txBody>
      </p:sp>
    </p:spTree>
    <p:extLst>
      <p:ext uri="{BB962C8B-B14F-4D97-AF65-F5344CB8AC3E}">
        <p14:creationId xmlns:p14="http://schemas.microsoft.com/office/powerpoint/2010/main" val="493103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139"/>
          </a:xfrm>
          <a:prstGeom prst="rect">
            <a:avLst/>
          </a:prstGeom>
        </p:spPr>
        <p:txBody>
          <a:bodyPr vert="horz" lIns="91440" tIns="45720" rIns="91440" bIns="45720" rtlCol="0"/>
          <a:lstStyle>
            <a:lvl1pPr algn="r">
              <a:defRPr sz="1200"/>
            </a:lvl1pPr>
          </a:lstStyle>
          <a:p>
            <a:fld id="{2A0D396F-0ADE-4273-BFE2-2F8A50BE7A3A}" type="datetimeFigureOut">
              <a:rPr lang="en-US" smtClean="0"/>
              <a:t>4/30/2014</a:t>
            </a:fld>
            <a:endParaRPr lang="en-US"/>
          </a:p>
        </p:txBody>
      </p:sp>
      <p:sp>
        <p:nvSpPr>
          <p:cNvPr id="4" name="Slide Image Placeholder 3"/>
          <p:cNvSpPr>
            <a:spLocks noGrp="1" noRot="1" noChangeAspect="1"/>
          </p:cNvSpPr>
          <p:nvPr>
            <p:ph type="sldImg" idx="2"/>
          </p:nvPr>
        </p:nvSpPr>
        <p:spPr>
          <a:xfrm>
            <a:off x="-3543300" y="696913"/>
            <a:ext cx="139446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6426"/>
            <a:ext cx="548640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2971800" cy="465139"/>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675"/>
            <a:ext cx="2971800" cy="465139"/>
          </a:xfrm>
          <a:prstGeom prst="rect">
            <a:avLst/>
          </a:prstGeom>
        </p:spPr>
        <p:txBody>
          <a:bodyPr vert="horz" lIns="91440" tIns="45720" rIns="91440" bIns="45720" rtlCol="0" anchor="b"/>
          <a:lstStyle>
            <a:lvl1pPr algn="r">
              <a:defRPr sz="1200"/>
            </a:lvl1pPr>
          </a:lstStyle>
          <a:p>
            <a:fld id="{332E4E77-9955-4D7E-932D-34A5F8701F74}" type="slidenum">
              <a:rPr lang="en-US" smtClean="0"/>
              <a:t>‹#›</a:t>
            </a:fld>
            <a:endParaRPr lang="en-US"/>
          </a:p>
        </p:txBody>
      </p:sp>
    </p:spTree>
    <p:extLst>
      <p:ext uri="{BB962C8B-B14F-4D97-AF65-F5344CB8AC3E}">
        <p14:creationId xmlns:p14="http://schemas.microsoft.com/office/powerpoint/2010/main" val="2231836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Fraunhofer</a:t>
            </a:r>
            <a:r>
              <a:rPr lang="en-US" baseline="0" dirty="0" smtClean="0"/>
              <a:t> CSE housed a group of people who are passionate about clean energy research and they are doing great work to promote this kind of product and concept into everyday life. So I think they deserve to have a </a:t>
            </a:r>
            <a:endParaRPr lang="en-US" dirty="0"/>
          </a:p>
        </p:txBody>
      </p:sp>
      <p:sp>
        <p:nvSpPr>
          <p:cNvPr id="4" name="Slide Number Placeholder 3"/>
          <p:cNvSpPr>
            <a:spLocks noGrp="1"/>
          </p:cNvSpPr>
          <p:nvPr>
            <p:ph type="sldNum" sz="quarter" idx="10"/>
          </p:nvPr>
        </p:nvSpPr>
        <p:spPr/>
        <p:txBody>
          <a:bodyPr/>
          <a:lstStyle/>
          <a:p>
            <a:fld id="{332E4E77-9955-4D7E-932D-34A5F8701F74}" type="slidenum">
              <a:rPr lang="en-US" smtClean="0"/>
              <a:t>7</a:t>
            </a:fld>
            <a:endParaRPr lang="en-US"/>
          </a:p>
        </p:txBody>
      </p:sp>
    </p:spTree>
    <p:extLst>
      <p:ext uri="{BB962C8B-B14F-4D97-AF65-F5344CB8AC3E}">
        <p14:creationId xmlns:p14="http://schemas.microsoft.com/office/powerpoint/2010/main" val="761375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2E4E77-9955-4D7E-932D-34A5F8701F74}" type="slidenum">
              <a:rPr lang="en-US" smtClean="0"/>
              <a:t>16</a:t>
            </a:fld>
            <a:endParaRPr lang="en-US"/>
          </a:p>
        </p:txBody>
      </p:sp>
    </p:spTree>
    <p:extLst>
      <p:ext uri="{BB962C8B-B14F-4D97-AF65-F5344CB8AC3E}">
        <p14:creationId xmlns:p14="http://schemas.microsoft.com/office/powerpoint/2010/main" val="761375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2E4E77-9955-4D7E-932D-34A5F8701F74}" type="slidenum">
              <a:rPr lang="en-US" smtClean="0"/>
              <a:t>17</a:t>
            </a:fld>
            <a:endParaRPr lang="en-US"/>
          </a:p>
        </p:txBody>
      </p:sp>
    </p:spTree>
    <p:extLst>
      <p:ext uri="{BB962C8B-B14F-4D97-AF65-F5344CB8AC3E}">
        <p14:creationId xmlns:p14="http://schemas.microsoft.com/office/powerpoint/2010/main" val="761375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2E4E77-9955-4D7E-932D-34A5F8701F74}" type="slidenum">
              <a:rPr lang="en-US" smtClean="0"/>
              <a:t>18</a:t>
            </a:fld>
            <a:endParaRPr lang="en-US"/>
          </a:p>
        </p:txBody>
      </p:sp>
    </p:spTree>
    <p:extLst>
      <p:ext uri="{BB962C8B-B14F-4D97-AF65-F5344CB8AC3E}">
        <p14:creationId xmlns:p14="http://schemas.microsoft.com/office/powerpoint/2010/main" val="761375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2E4E77-9955-4D7E-932D-34A5F8701F74}" type="slidenum">
              <a:rPr lang="en-US" smtClean="0"/>
              <a:t>19</a:t>
            </a:fld>
            <a:endParaRPr lang="en-US"/>
          </a:p>
        </p:txBody>
      </p:sp>
    </p:spTree>
    <p:extLst>
      <p:ext uri="{BB962C8B-B14F-4D97-AF65-F5344CB8AC3E}">
        <p14:creationId xmlns:p14="http://schemas.microsoft.com/office/powerpoint/2010/main" val="761375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a:t>
            </a:r>
            <a:r>
              <a:rPr lang="en-US" baseline="0" dirty="0" smtClean="0"/>
              <a:t> about how the contract of the classical look of the exterior and the modern look of the interior, makes the user always feel refresh of the building. And the </a:t>
            </a:r>
          </a:p>
          <a:p>
            <a:r>
              <a:rPr lang="en-US" baseline="0" dirty="0" smtClean="0"/>
              <a:t>The design concept also relates to the lighting design concept of the sunlight beams as well</a:t>
            </a:r>
            <a:endParaRPr lang="en-US" dirty="0"/>
          </a:p>
        </p:txBody>
      </p:sp>
      <p:sp>
        <p:nvSpPr>
          <p:cNvPr id="4" name="Slide Number Placeholder 3"/>
          <p:cNvSpPr>
            <a:spLocks noGrp="1"/>
          </p:cNvSpPr>
          <p:nvPr>
            <p:ph type="sldNum" sz="quarter" idx="10"/>
          </p:nvPr>
        </p:nvSpPr>
        <p:spPr/>
        <p:txBody>
          <a:bodyPr/>
          <a:lstStyle/>
          <a:p>
            <a:fld id="{332E4E77-9955-4D7E-932D-34A5F8701F74}" type="slidenum">
              <a:rPr lang="en-US" smtClean="0"/>
              <a:t>20</a:t>
            </a:fld>
            <a:endParaRPr lang="en-US"/>
          </a:p>
        </p:txBody>
      </p:sp>
    </p:spTree>
    <p:extLst>
      <p:ext uri="{BB962C8B-B14F-4D97-AF65-F5344CB8AC3E}">
        <p14:creationId xmlns:p14="http://schemas.microsoft.com/office/powerpoint/2010/main" val="761375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2E4E77-9955-4D7E-932D-34A5F8701F74}" type="slidenum">
              <a:rPr lang="en-US" smtClean="0"/>
              <a:t>21</a:t>
            </a:fld>
            <a:endParaRPr lang="en-US"/>
          </a:p>
        </p:txBody>
      </p:sp>
    </p:spTree>
    <p:extLst>
      <p:ext uri="{BB962C8B-B14F-4D97-AF65-F5344CB8AC3E}">
        <p14:creationId xmlns:p14="http://schemas.microsoft.com/office/powerpoint/2010/main" val="761375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2E4E77-9955-4D7E-932D-34A5F8701F74}" type="slidenum">
              <a:rPr lang="en-US" smtClean="0"/>
              <a:t>22</a:t>
            </a:fld>
            <a:endParaRPr lang="en-US"/>
          </a:p>
        </p:txBody>
      </p:sp>
    </p:spTree>
    <p:extLst>
      <p:ext uri="{BB962C8B-B14F-4D97-AF65-F5344CB8AC3E}">
        <p14:creationId xmlns:p14="http://schemas.microsoft.com/office/powerpoint/2010/main" val="761375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2E4E77-9955-4D7E-932D-34A5F8701F74}" type="slidenum">
              <a:rPr lang="en-US" smtClean="0"/>
              <a:t>23</a:t>
            </a:fld>
            <a:endParaRPr lang="en-US"/>
          </a:p>
        </p:txBody>
      </p:sp>
    </p:spTree>
    <p:extLst>
      <p:ext uri="{BB962C8B-B14F-4D97-AF65-F5344CB8AC3E}">
        <p14:creationId xmlns:p14="http://schemas.microsoft.com/office/powerpoint/2010/main" val="761375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2E4E77-9955-4D7E-932D-34A5F8701F74}" type="slidenum">
              <a:rPr lang="en-US" smtClean="0"/>
              <a:t>24</a:t>
            </a:fld>
            <a:endParaRPr lang="en-US"/>
          </a:p>
        </p:txBody>
      </p:sp>
    </p:spTree>
    <p:extLst>
      <p:ext uri="{BB962C8B-B14F-4D97-AF65-F5344CB8AC3E}">
        <p14:creationId xmlns:p14="http://schemas.microsoft.com/office/powerpoint/2010/main" val="761375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2E4E77-9955-4D7E-932D-34A5F8701F74}" type="slidenum">
              <a:rPr lang="en-US" smtClean="0"/>
              <a:t>25</a:t>
            </a:fld>
            <a:endParaRPr lang="en-US"/>
          </a:p>
        </p:txBody>
      </p:sp>
    </p:spTree>
    <p:extLst>
      <p:ext uri="{BB962C8B-B14F-4D97-AF65-F5344CB8AC3E}">
        <p14:creationId xmlns:p14="http://schemas.microsoft.com/office/powerpoint/2010/main" val="761375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order to visualize those objectives into some image form of concepts, I found some picture that really inspire my design.</a:t>
            </a:r>
            <a:endParaRPr lang="en-US" dirty="0"/>
          </a:p>
        </p:txBody>
      </p:sp>
      <p:sp>
        <p:nvSpPr>
          <p:cNvPr id="4" name="Slide Number Placeholder 3"/>
          <p:cNvSpPr>
            <a:spLocks noGrp="1"/>
          </p:cNvSpPr>
          <p:nvPr>
            <p:ph type="sldNum" sz="quarter" idx="10"/>
          </p:nvPr>
        </p:nvSpPr>
        <p:spPr/>
        <p:txBody>
          <a:bodyPr/>
          <a:lstStyle/>
          <a:p>
            <a:fld id="{332E4E77-9955-4D7E-932D-34A5F8701F74}" type="slidenum">
              <a:rPr lang="en-US" smtClean="0"/>
              <a:t>8</a:t>
            </a:fld>
            <a:endParaRPr lang="en-US"/>
          </a:p>
        </p:txBody>
      </p:sp>
    </p:spTree>
    <p:extLst>
      <p:ext uri="{BB962C8B-B14F-4D97-AF65-F5344CB8AC3E}">
        <p14:creationId xmlns:p14="http://schemas.microsoft.com/office/powerpoint/2010/main" val="761375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2E4E77-9955-4D7E-932D-34A5F8701F74}" type="slidenum">
              <a:rPr lang="en-US" smtClean="0"/>
              <a:t>26</a:t>
            </a:fld>
            <a:endParaRPr lang="en-US"/>
          </a:p>
        </p:txBody>
      </p:sp>
    </p:spTree>
    <p:extLst>
      <p:ext uri="{BB962C8B-B14F-4D97-AF65-F5344CB8AC3E}">
        <p14:creationId xmlns:p14="http://schemas.microsoft.com/office/powerpoint/2010/main" val="761375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used a quite literal way to represent the light beams through the tree braches</a:t>
            </a:r>
            <a:endParaRPr lang="en-US" dirty="0"/>
          </a:p>
        </p:txBody>
      </p:sp>
      <p:sp>
        <p:nvSpPr>
          <p:cNvPr id="4" name="Slide Number Placeholder 3"/>
          <p:cNvSpPr>
            <a:spLocks noGrp="1"/>
          </p:cNvSpPr>
          <p:nvPr>
            <p:ph type="sldNum" sz="quarter" idx="10"/>
          </p:nvPr>
        </p:nvSpPr>
        <p:spPr/>
        <p:txBody>
          <a:bodyPr/>
          <a:lstStyle/>
          <a:p>
            <a:fld id="{332E4E77-9955-4D7E-932D-34A5F8701F74}" type="slidenum">
              <a:rPr lang="en-US" smtClean="0"/>
              <a:t>27</a:t>
            </a:fld>
            <a:endParaRPr lang="en-US"/>
          </a:p>
        </p:txBody>
      </p:sp>
    </p:spTree>
    <p:extLst>
      <p:ext uri="{BB962C8B-B14F-4D97-AF65-F5344CB8AC3E}">
        <p14:creationId xmlns:p14="http://schemas.microsoft.com/office/powerpoint/2010/main" val="761375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2E4E77-9955-4D7E-932D-34A5F8701F74}" type="slidenum">
              <a:rPr lang="en-US" smtClean="0"/>
              <a:t>28</a:t>
            </a:fld>
            <a:endParaRPr lang="en-US"/>
          </a:p>
        </p:txBody>
      </p:sp>
    </p:spTree>
    <p:extLst>
      <p:ext uri="{BB962C8B-B14F-4D97-AF65-F5344CB8AC3E}">
        <p14:creationId xmlns:p14="http://schemas.microsoft.com/office/powerpoint/2010/main" val="761375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2E4E77-9955-4D7E-932D-34A5F8701F74}" type="slidenum">
              <a:rPr lang="en-US" smtClean="0"/>
              <a:t>29</a:t>
            </a:fld>
            <a:endParaRPr lang="en-US"/>
          </a:p>
        </p:txBody>
      </p:sp>
    </p:spTree>
    <p:extLst>
      <p:ext uri="{BB962C8B-B14F-4D97-AF65-F5344CB8AC3E}">
        <p14:creationId xmlns:p14="http://schemas.microsoft.com/office/powerpoint/2010/main" val="761375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2E4E77-9955-4D7E-932D-34A5F8701F74}" type="slidenum">
              <a:rPr lang="en-US" smtClean="0"/>
              <a:t>30</a:t>
            </a:fld>
            <a:endParaRPr lang="en-US"/>
          </a:p>
        </p:txBody>
      </p:sp>
    </p:spTree>
    <p:extLst>
      <p:ext uri="{BB962C8B-B14F-4D97-AF65-F5344CB8AC3E}">
        <p14:creationId xmlns:p14="http://schemas.microsoft.com/office/powerpoint/2010/main" val="761375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2E4E77-9955-4D7E-932D-34A5F8701F74}" type="slidenum">
              <a:rPr lang="en-US" smtClean="0"/>
              <a:t>31</a:t>
            </a:fld>
            <a:endParaRPr lang="en-US"/>
          </a:p>
        </p:txBody>
      </p:sp>
    </p:spTree>
    <p:extLst>
      <p:ext uri="{BB962C8B-B14F-4D97-AF65-F5344CB8AC3E}">
        <p14:creationId xmlns:p14="http://schemas.microsoft.com/office/powerpoint/2010/main" val="761375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a:t>
            </a:r>
            <a:r>
              <a:rPr lang="en-US" baseline="0" dirty="0" smtClean="0"/>
              <a:t> Page</a:t>
            </a:r>
            <a:endParaRPr lang="en-US" dirty="0"/>
          </a:p>
        </p:txBody>
      </p:sp>
      <p:sp>
        <p:nvSpPr>
          <p:cNvPr id="4" name="Slide Number Placeholder 3"/>
          <p:cNvSpPr>
            <a:spLocks noGrp="1"/>
          </p:cNvSpPr>
          <p:nvPr>
            <p:ph type="sldNum" sz="quarter" idx="10"/>
          </p:nvPr>
        </p:nvSpPr>
        <p:spPr/>
        <p:txBody>
          <a:bodyPr/>
          <a:lstStyle/>
          <a:p>
            <a:fld id="{332E4E77-9955-4D7E-932D-34A5F8701F74}" type="slidenum">
              <a:rPr lang="en-US" smtClean="0"/>
              <a:t>32</a:t>
            </a:fld>
            <a:endParaRPr lang="en-US"/>
          </a:p>
        </p:txBody>
      </p:sp>
    </p:spTree>
    <p:extLst>
      <p:ext uri="{BB962C8B-B14F-4D97-AF65-F5344CB8AC3E}">
        <p14:creationId xmlns:p14="http://schemas.microsoft.com/office/powerpoint/2010/main" val="761375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a:t>
            </a:r>
            <a:r>
              <a:rPr lang="en-US" baseline="0" dirty="0" smtClean="0"/>
              <a:t> Page</a:t>
            </a:r>
            <a:endParaRPr lang="en-US" dirty="0"/>
          </a:p>
        </p:txBody>
      </p:sp>
      <p:sp>
        <p:nvSpPr>
          <p:cNvPr id="4" name="Slide Number Placeholder 3"/>
          <p:cNvSpPr>
            <a:spLocks noGrp="1"/>
          </p:cNvSpPr>
          <p:nvPr>
            <p:ph type="sldNum" sz="quarter" idx="10"/>
          </p:nvPr>
        </p:nvSpPr>
        <p:spPr/>
        <p:txBody>
          <a:bodyPr/>
          <a:lstStyle/>
          <a:p>
            <a:fld id="{332E4E77-9955-4D7E-932D-34A5F8701F74}" type="slidenum">
              <a:rPr lang="en-US" smtClean="0"/>
              <a:t>33</a:t>
            </a:fld>
            <a:endParaRPr lang="en-US"/>
          </a:p>
        </p:txBody>
      </p:sp>
    </p:spTree>
    <p:extLst>
      <p:ext uri="{BB962C8B-B14F-4D97-AF65-F5344CB8AC3E}">
        <p14:creationId xmlns:p14="http://schemas.microsoft.com/office/powerpoint/2010/main" val="761375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a:t>
            </a:r>
            <a:r>
              <a:rPr lang="en-US" baseline="0" dirty="0" smtClean="0"/>
              <a:t> Page</a:t>
            </a:r>
            <a:endParaRPr lang="en-US" dirty="0"/>
          </a:p>
        </p:txBody>
      </p:sp>
      <p:sp>
        <p:nvSpPr>
          <p:cNvPr id="4" name="Slide Number Placeholder 3"/>
          <p:cNvSpPr>
            <a:spLocks noGrp="1"/>
          </p:cNvSpPr>
          <p:nvPr>
            <p:ph type="sldNum" sz="quarter" idx="10"/>
          </p:nvPr>
        </p:nvSpPr>
        <p:spPr/>
        <p:txBody>
          <a:bodyPr/>
          <a:lstStyle/>
          <a:p>
            <a:fld id="{332E4E77-9955-4D7E-932D-34A5F8701F74}" type="slidenum">
              <a:rPr lang="en-US" smtClean="0"/>
              <a:t>34</a:t>
            </a:fld>
            <a:endParaRPr lang="en-US"/>
          </a:p>
        </p:txBody>
      </p:sp>
    </p:spTree>
    <p:extLst>
      <p:ext uri="{BB962C8B-B14F-4D97-AF65-F5344CB8AC3E}">
        <p14:creationId xmlns:p14="http://schemas.microsoft.com/office/powerpoint/2010/main" val="761375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a:t>
            </a:r>
            <a:r>
              <a:rPr lang="en-US" baseline="0" dirty="0" smtClean="0"/>
              <a:t> Page</a:t>
            </a:r>
            <a:endParaRPr lang="en-US" dirty="0"/>
          </a:p>
        </p:txBody>
      </p:sp>
      <p:sp>
        <p:nvSpPr>
          <p:cNvPr id="4" name="Slide Number Placeholder 3"/>
          <p:cNvSpPr>
            <a:spLocks noGrp="1"/>
          </p:cNvSpPr>
          <p:nvPr>
            <p:ph type="sldNum" sz="quarter" idx="10"/>
          </p:nvPr>
        </p:nvSpPr>
        <p:spPr/>
        <p:txBody>
          <a:bodyPr/>
          <a:lstStyle/>
          <a:p>
            <a:fld id="{332E4E77-9955-4D7E-932D-34A5F8701F74}" type="slidenum">
              <a:rPr lang="en-US" smtClean="0"/>
              <a:t>35</a:t>
            </a:fld>
            <a:endParaRPr lang="en-US"/>
          </a:p>
        </p:txBody>
      </p:sp>
    </p:spTree>
    <p:extLst>
      <p:ext uri="{BB962C8B-B14F-4D97-AF65-F5344CB8AC3E}">
        <p14:creationId xmlns:p14="http://schemas.microsoft.com/office/powerpoint/2010/main" val="761375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I decided on</a:t>
            </a:r>
            <a:r>
              <a:rPr lang="en-US" baseline="0" dirty="0" smtClean="0"/>
              <a:t> my design concept, the question left for now is, how do I want to apply the concept into the design itself. I then ask a question about the expectation for the building and how the I can blow people people’s mind by utilizing lighting design. wait and see. And you will find another building inside of the 100 year of historical building.</a:t>
            </a:r>
            <a:endParaRPr lang="en-US" dirty="0"/>
          </a:p>
        </p:txBody>
      </p:sp>
      <p:sp>
        <p:nvSpPr>
          <p:cNvPr id="4" name="Slide Number Placeholder 3"/>
          <p:cNvSpPr>
            <a:spLocks noGrp="1"/>
          </p:cNvSpPr>
          <p:nvPr>
            <p:ph type="sldNum" sz="quarter" idx="10"/>
          </p:nvPr>
        </p:nvSpPr>
        <p:spPr/>
        <p:txBody>
          <a:bodyPr/>
          <a:lstStyle/>
          <a:p>
            <a:fld id="{332E4E77-9955-4D7E-932D-34A5F8701F74}" type="slidenum">
              <a:rPr lang="en-US" smtClean="0"/>
              <a:t>9</a:t>
            </a:fld>
            <a:endParaRPr lang="en-US"/>
          </a:p>
        </p:txBody>
      </p:sp>
    </p:spTree>
    <p:extLst>
      <p:ext uri="{BB962C8B-B14F-4D97-AF65-F5344CB8AC3E}">
        <p14:creationId xmlns:p14="http://schemas.microsoft.com/office/powerpoint/2010/main" val="7613756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a:t>
            </a:r>
            <a:r>
              <a:rPr lang="en-US" baseline="0" dirty="0" smtClean="0"/>
              <a:t> Page</a:t>
            </a:r>
            <a:endParaRPr lang="en-US" dirty="0"/>
          </a:p>
        </p:txBody>
      </p:sp>
      <p:sp>
        <p:nvSpPr>
          <p:cNvPr id="4" name="Slide Number Placeholder 3"/>
          <p:cNvSpPr>
            <a:spLocks noGrp="1"/>
          </p:cNvSpPr>
          <p:nvPr>
            <p:ph type="sldNum" sz="quarter" idx="10"/>
          </p:nvPr>
        </p:nvSpPr>
        <p:spPr/>
        <p:txBody>
          <a:bodyPr/>
          <a:lstStyle/>
          <a:p>
            <a:fld id="{332E4E77-9955-4D7E-932D-34A5F8701F74}" type="slidenum">
              <a:rPr lang="en-US" smtClean="0"/>
              <a:t>36</a:t>
            </a:fld>
            <a:endParaRPr lang="en-US"/>
          </a:p>
        </p:txBody>
      </p:sp>
    </p:spTree>
    <p:extLst>
      <p:ext uri="{BB962C8B-B14F-4D97-AF65-F5344CB8AC3E}">
        <p14:creationId xmlns:p14="http://schemas.microsoft.com/office/powerpoint/2010/main" val="761375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instead of design the whole building, four spaces are chosen to represent my ideas.</a:t>
            </a:r>
            <a:endParaRPr lang="en-US" dirty="0"/>
          </a:p>
        </p:txBody>
      </p:sp>
      <p:sp>
        <p:nvSpPr>
          <p:cNvPr id="4" name="Slide Number Placeholder 3"/>
          <p:cNvSpPr>
            <a:spLocks noGrp="1"/>
          </p:cNvSpPr>
          <p:nvPr>
            <p:ph type="sldNum" sz="quarter" idx="10"/>
          </p:nvPr>
        </p:nvSpPr>
        <p:spPr/>
        <p:txBody>
          <a:bodyPr/>
          <a:lstStyle/>
          <a:p>
            <a:fld id="{332E4E77-9955-4D7E-932D-34A5F8701F74}" type="slidenum">
              <a:rPr lang="en-US" smtClean="0"/>
              <a:t>10</a:t>
            </a:fld>
            <a:endParaRPr lang="en-US"/>
          </a:p>
        </p:txBody>
      </p:sp>
    </p:spTree>
    <p:extLst>
      <p:ext uri="{BB962C8B-B14F-4D97-AF65-F5344CB8AC3E}">
        <p14:creationId xmlns:p14="http://schemas.microsoft.com/office/powerpoint/2010/main" val="761375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in</a:t>
            </a:r>
            <a:r>
              <a:rPr lang="en-US" baseline="0" dirty="0" smtClean="0"/>
              <a:t> the presentation, I will only talk about….</a:t>
            </a:r>
            <a:endParaRPr lang="en-US" dirty="0"/>
          </a:p>
        </p:txBody>
      </p:sp>
      <p:sp>
        <p:nvSpPr>
          <p:cNvPr id="4" name="Slide Number Placeholder 3"/>
          <p:cNvSpPr>
            <a:spLocks noGrp="1"/>
          </p:cNvSpPr>
          <p:nvPr>
            <p:ph type="sldNum" sz="quarter" idx="10"/>
          </p:nvPr>
        </p:nvSpPr>
        <p:spPr/>
        <p:txBody>
          <a:bodyPr/>
          <a:lstStyle/>
          <a:p>
            <a:fld id="{332E4E77-9955-4D7E-932D-34A5F8701F74}" type="slidenum">
              <a:rPr lang="en-US" smtClean="0"/>
              <a:t>11</a:t>
            </a:fld>
            <a:endParaRPr lang="en-US"/>
          </a:p>
        </p:txBody>
      </p:sp>
    </p:spTree>
    <p:extLst>
      <p:ext uri="{BB962C8B-B14F-4D97-AF65-F5344CB8AC3E}">
        <p14:creationId xmlns:p14="http://schemas.microsoft.com/office/powerpoint/2010/main" val="761375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2E4E77-9955-4D7E-932D-34A5F8701F74}" type="slidenum">
              <a:rPr lang="en-US" smtClean="0"/>
              <a:t>12</a:t>
            </a:fld>
            <a:endParaRPr lang="en-US"/>
          </a:p>
        </p:txBody>
      </p:sp>
    </p:spTree>
    <p:extLst>
      <p:ext uri="{BB962C8B-B14F-4D97-AF65-F5344CB8AC3E}">
        <p14:creationId xmlns:p14="http://schemas.microsoft.com/office/powerpoint/2010/main" val="761375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2E4E77-9955-4D7E-932D-34A5F8701F74}" type="slidenum">
              <a:rPr lang="en-US" smtClean="0"/>
              <a:t>13</a:t>
            </a:fld>
            <a:endParaRPr lang="en-US"/>
          </a:p>
        </p:txBody>
      </p:sp>
    </p:spTree>
    <p:extLst>
      <p:ext uri="{BB962C8B-B14F-4D97-AF65-F5344CB8AC3E}">
        <p14:creationId xmlns:p14="http://schemas.microsoft.com/office/powerpoint/2010/main" val="761375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2E4E77-9955-4D7E-932D-34A5F8701F74}" type="slidenum">
              <a:rPr lang="en-US" smtClean="0"/>
              <a:t>14</a:t>
            </a:fld>
            <a:endParaRPr lang="en-US"/>
          </a:p>
        </p:txBody>
      </p:sp>
    </p:spTree>
    <p:extLst>
      <p:ext uri="{BB962C8B-B14F-4D97-AF65-F5344CB8AC3E}">
        <p14:creationId xmlns:p14="http://schemas.microsoft.com/office/powerpoint/2010/main" val="761375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2E4E77-9955-4D7E-932D-34A5F8701F74}" type="slidenum">
              <a:rPr lang="en-US" smtClean="0"/>
              <a:t>15</a:t>
            </a:fld>
            <a:endParaRPr lang="en-US"/>
          </a:p>
        </p:txBody>
      </p:sp>
    </p:spTree>
    <p:extLst>
      <p:ext uri="{BB962C8B-B14F-4D97-AF65-F5344CB8AC3E}">
        <p14:creationId xmlns:p14="http://schemas.microsoft.com/office/powerpoint/2010/main" val="761375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3.png"/><Relationship Id="rId9"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7.jpeg"/><Relationship Id="rId5" Type="http://schemas.microsoft.com/office/2007/relationships/hdphoto" Target="../media/hdphoto1.wdp"/><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2.png"/><Relationship Id="rId7"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jpeg"/></Relationships>
</file>

<file path=ppt/slides/_rels/slide2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6.jpeg"/><Relationship Id="rId7"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7.jpg"/><Relationship Id="rId5" Type="http://schemas.openxmlformats.org/officeDocument/2006/relationships/image" Target="../media/image2.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4.wdp"/><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g"/><Relationship Id="rId4" Type="http://schemas.openxmlformats.org/officeDocument/2006/relationships/image" Target="../media/image50.jp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5.wdp"/><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g"/><Relationship Id="rId4" Type="http://schemas.openxmlformats.org/officeDocument/2006/relationships/image" Target="../media/image53.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32" y="-1"/>
            <a:ext cx="9156032" cy="3669402"/>
          </a:xfrm>
          <a:prstGeom prst="rect">
            <a:avLst/>
          </a:prstGeom>
        </p:spPr>
      </p:pic>
      <p:sp>
        <p:nvSpPr>
          <p:cNvPr id="4" name="Rectangle 3"/>
          <p:cNvSpPr/>
          <p:nvPr/>
        </p:nvSpPr>
        <p:spPr>
          <a:xfrm>
            <a:off x="-12032" y="1482724"/>
            <a:ext cx="27456064" cy="537527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075" t="20562" r="4545" b="19669"/>
          <a:stretch/>
        </p:blipFill>
        <p:spPr>
          <a:xfrm>
            <a:off x="9144000" y="-1"/>
            <a:ext cx="9144000" cy="1482725"/>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0" y="-2186678"/>
            <a:ext cx="9156032" cy="3669402"/>
          </a:xfrm>
          <a:prstGeom prst="rect">
            <a:avLst/>
          </a:prstGeom>
        </p:spPr>
      </p:pic>
      <p:sp>
        <p:nvSpPr>
          <p:cNvPr id="8" name="TextBox 7"/>
          <p:cNvSpPr txBox="1"/>
          <p:nvPr/>
        </p:nvSpPr>
        <p:spPr>
          <a:xfrm>
            <a:off x="11049000" y="1500655"/>
            <a:ext cx="7543800" cy="1569660"/>
          </a:xfrm>
          <a:prstGeom prst="rect">
            <a:avLst/>
          </a:prstGeom>
          <a:noFill/>
        </p:spPr>
        <p:txBody>
          <a:bodyPr wrap="square" rtlCol="0">
            <a:spAutoFit/>
          </a:bodyPr>
          <a:lstStyle/>
          <a:p>
            <a:r>
              <a:rPr lang="en-US" sz="4800" b="1" dirty="0" smtClean="0">
                <a:solidFill>
                  <a:schemeClr val="bg1"/>
                </a:solidFill>
              </a:rPr>
              <a:t>CSE Renovation Project</a:t>
            </a:r>
          </a:p>
          <a:p>
            <a:r>
              <a:rPr lang="en-US" sz="4800" b="1" dirty="0" smtClean="0">
                <a:solidFill>
                  <a:schemeClr val="bg1"/>
                </a:solidFill>
              </a:rPr>
              <a:t>Boston, MA</a:t>
            </a:r>
          </a:p>
        </p:txBody>
      </p:sp>
      <p:sp>
        <p:nvSpPr>
          <p:cNvPr id="9" name="TextBox 8"/>
          <p:cNvSpPr txBox="1"/>
          <p:nvPr/>
        </p:nvSpPr>
        <p:spPr>
          <a:xfrm>
            <a:off x="8610600" y="6027003"/>
            <a:ext cx="9705474" cy="830997"/>
          </a:xfrm>
          <a:prstGeom prst="rect">
            <a:avLst/>
          </a:prstGeom>
          <a:noFill/>
        </p:spPr>
        <p:txBody>
          <a:bodyPr wrap="square" rtlCol="0">
            <a:spAutoFit/>
          </a:bodyPr>
          <a:lstStyle/>
          <a:p>
            <a:pPr algn="r"/>
            <a:r>
              <a:rPr lang="en-US" sz="2400" dirty="0" err="1" smtClean="0">
                <a:solidFill>
                  <a:schemeClr val="bg1"/>
                </a:solidFill>
              </a:rPr>
              <a:t>Xiaoyin</a:t>
            </a:r>
            <a:r>
              <a:rPr lang="en-US" sz="2400" dirty="0" smtClean="0">
                <a:solidFill>
                  <a:schemeClr val="bg1"/>
                </a:solidFill>
              </a:rPr>
              <a:t> Wu (Laura)</a:t>
            </a:r>
            <a:endParaRPr lang="en-US" sz="2400" dirty="0">
              <a:solidFill>
                <a:schemeClr val="bg1"/>
              </a:solidFill>
            </a:endParaRPr>
          </a:p>
          <a:p>
            <a:pPr algn="r"/>
            <a:r>
              <a:rPr lang="en-US" sz="2400" dirty="0" smtClean="0">
                <a:solidFill>
                  <a:schemeClr val="bg1"/>
                </a:solidFill>
              </a:rPr>
              <a:t>Lighting/Electrical | Architectural Engineering | Penn State University</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smtClean="0">
                <a:solidFill>
                  <a:srgbClr val="199F76"/>
                </a:solidFill>
                <a:latin typeface="Arial Narrow" panose="020B0606020202030204" pitchFamily="34" charset="0"/>
              </a:rPr>
              <a:t>SCOPE OF WORK</a:t>
            </a:r>
            <a:endParaRPr lang="en-US" sz="2400" b="1" dirty="0">
              <a:solidFill>
                <a:srgbClr val="199F76"/>
              </a:solidFill>
              <a:latin typeface="Arial Narrow" panose="020B0606020202030204" pitchFamily="34" charset="0"/>
            </a:endParaRPr>
          </a:p>
        </p:txBody>
      </p:sp>
      <p:sp>
        <p:nvSpPr>
          <p:cNvPr id="3" name="Rectangle 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sp>
        <p:nvSpPr>
          <p:cNvPr id="5" name="TextBox 4"/>
          <p:cNvSpPr txBox="1"/>
          <p:nvPr/>
        </p:nvSpPr>
        <p:spPr>
          <a:xfrm>
            <a:off x="9753600" y="637926"/>
            <a:ext cx="6782626" cy="4893647"/>
          </a:xfrm>
          <a:prstGeom prst="rect">
            <a:avLst/>
          </a:prstGeom>
          <a:noFill/>
        </p:spPr>
        <p:txBody>
          <a:bodyPr wrap="none" rtlCol="0">
            <a:spAutoFit/>
          </a:bodyPr>
          <a:lstStyle/>
          <a:p>
            <a:r>
              <a:rPr lang="en-US" sz="2400" dirty="0" smtClean="0">
                <a:solidFill>
                  <a:schemeClr val="accent3">
                    <a:lumMod val="20000"/>
                    <a:lumOff val="80000"/>
                  </a:schemeClr>
                </a:solidFill>
                <a:latin typeface="Adobe Gothic Std B" pitchFamily="34" charset="-128"/>
                <a:ea typeface="Adobe Gothic Std B" pitchFamily="34" charset="-128"/>
              </a:rPr>
              <a:t>Lighting Redesign</a:t>
            </a:r>
          </a:p>
          <a:p>
            <a:pPr marL="342900" indent="-342900">
              <a:buFont typeface="Wingdings" panose="05000000000000000000" pitchFamily="2" charset="2"/>
              <a:buChar char="§"/>
            </a:pPr>
            <a:r>
              <a:rPr lang="en-US" sz="2400" dirty="0" smtClean="0">
                <a:solidFill>
                  <a:schemeClr val="accent3">
                    <a:lumMod val="20000"/>
                    <a:lumOff val="80000"/>
                  </a:schemeClr>
                </a:solidFill>
                <a:latin typeface="Adobe Gothic Std B" pitchFamily="34" charset="-128"/>
                <a:ea typeface="Adobe Gothic Std B" pitchFamily="34" charset="-128"/>
              </a:rPr>
              <a:t>Lobby</a:t>
            </a:r>
          </a:p>
          <a:p>
            <a:pPr marL="342900" indent="-342900">
              <a:buFont typeface="Wingdings" panose="05000000000000000000" pitchFamily="2" charset="2"/>
              <a:buChar char="§"/>
            </a:pPr>
            <a:r>
              <a:rPr lang="en-US" sz="2400" dirty="0" smtClean="0">
                <a:solidFill>
                  <a:schemeClr val="accent3">
                    <a:lumMod val="20000"/>
                    <a:lumOff val="80000"/>
                  </a:schemeClr>
                </a:solidFill>
                <a:latin typeface="Adobe Gothic Std B" pitchFamily="34" charset="-128"/>
                <a:ea typeface="Adobe Gothic Std B" pitchFamily="34" charset="-128"/>
              </a:rPr>
              <a:t>Conference Room</a:t>
            </a:r>
          </a:p>
          <a:p>
            <a:pPr marL="342900" indent="-342900">
              <a:buFont typeface="Wingdings" panose="05000000000000000000" pitchFamily="2" charset="2"/>
              <a:buChar char="§"/>
            </a:pPr>
            <a:r>
              <a:rPr lang="en-US" sz="2400" dirty="0" smtClean="0">
                <a:solidFill>
                  <a:schemeClr val="accent3">
                    <a:lumMod val="20000"/>
                    <a:lumOff val="80000"/>
                  </a:schemeClr>
                </a:solidFill>
                <a:latin typeface="Adobe Gothic Std B" pitchFamily="34" charset="-128"/>
                <a:ea typeface="Adobe Gothic Std B" pitchFamily="34" charset="-128"/>
              </a:rPr>
              <a:t>Open Office</a:t>
            </a:r>
          </a:p>
          <a:p>
            <a:pPr marL="342900" indent="-342900">
              <a:buFont typeface="Wingdings" panose="05000000000000000000" pitchFamily="2" charset="2"/>
              <a:buChar char="§"/>
            </a:pPr>
            <a:r>
              <a:rPr lang="en-US" sz="2400" dirty="0" smtClean="0">
                <a:solidFill>
                  <a:schemeClr val="accent3">
                    <a:lumMod val="20000"/>
                    <a:lumOff val="80000"/>
                  </a:schemeClr>
                </a:solidFill>
                <a:latin typeface="Adobe Gothic Std B" pitchFamily="34" charset="-128"/>
                <a:ea typeface="Adobe Gothic Std B" pitchFamily="34" charset="-128"/>
              </a:rPr>
              <a:t>Façade</a:t>
            </a:r>
          </a:p>
          <a:p>
            <a:endParaRPr lang="en-US" sz="2400" dirty="0">
              <a:solidFill>
                <a:schemeClr val="accent3">
                  <a:lumMod val="20000"/>
                  <a:lumOff val="80000"/>
                </a:schemeClr>
              </a:solidFill>
              <a:latin typeface="Adobe Gothic Std B" pitchFamily="34" charset="-128"/>
              <a:ea typeface="Adobe Gothic Std B" pitchFamily="34" charset="-128"/>
            </a:endParaRPr>
          </a:p>
          <a:p>
            <a:r>
              <a:rPr lang="en-US" sz="2400" dirty="0" smtClean="0">
                <a:solidFill>
                  <a:schemeClr val="accent3">
                    <a:lumMod val="20000"/>
                    <a:lumOff val="80000"/>
                  </a:schemeClr>
                </a:solidFill>
                <a:latin typeface="Adobe Gothic Std B" pitchFamily="34" charset="-128"/>
                <a:ea typeface="Adobe Gothic Std B" pitchFamily="34" charset="-128"/>
              </a:rPr>
              <a:t>Electrical Depth</a:t>
            </a:r>
          </a:p>
          <a:p>
            <a:pPr marL="342900" indent="-342900">
              <a:buFont typeface="Wingdings" panose="05000000000000000000" pitchFamily="2" charset="2"/>
              <a:buChar char="§"/>
            </a:pPr>
            <a:r>
              <a:rPr lang="en-US" sz="2400" dirty="0" smtClean="0">
                <a:solidFill>
                  <a:schemeClr val="accent3">
                    <a:lumMod val="20000"/>
                    <a:lumOff val="80000"/>
                  </a:schemeClr>
                </a:solidFill>
                <a:latin typeface="Adobe Gothic Std B" pitchFamily="34" charset="-128"/>
                <a:ea typeface="Adobe Gothic Std B" pitchFamily="34" charset="-128"/>
              </a:rPr>
              <a:t>Branch Circuit Redesign and Feeder Resizing</a:t>
            </a:r>
          </a:p>
          <a:p>
            <a:pPr marL="342900" indent="-342900">
              <a:buFont typeface="Wingdings" panose="05000000000000000000" pitchFamily="2" charset="2"/>
              <a:buChar char="§"/>
            </a:pPr>
            <a:r>
              <a:rPr lang="en-US" sz="2400" dirty="0" smtClean="0">
                <a:solidFill>
                  <a:schemeClr val="accent3">
                    <a:lumMod val="20000"/>
                    <a:lumOff val="80000"/>
                  </a:schemeClr>
                </a:solidFill>
                <a:latin typeface="Adobe Gothic Std B" pitchFamily="34" charset="-128"/>
                <a:ea typeface="Adobe Gothic Std B" pitchFamily="34" charset="-128"/>
              </a:rPr>
              <a:t>PV Economical Analysis</a:t>
            </a:r>
          </a:p>
          <a:p>
            <a:pPr marL="342900" indent="-342900">
              <a:buFont typeface="Wingdings" panose="05000000000000000000" pitchFamily="2" charset="2"/>
              <a:buChar char="§"/>
            </a:pPr>
            <a:endParaRPr lang="en-US" sz="2400" dirty="0">
              <a:solidFill>
                <a:schemeClr val="accent3">
                  <a:lumMod val="20000"/>
                  <a:lumOff val="80000"/>
                </a:schemeClr>
              </a:solidFill>
              <a:latin typeface="Adobe Gothic Std B" pitchFamily="34" charset="-128"/>
              <a:ea typeface="Adobe Gothic Std B" pitchFamily="34" charset="-128"/>
            </a:endParaRPr>
          </a:p>
          <a:p>
            <a:r>
              <a:rPr lang="en-US" sz="2400" dirty="0" smtClean="0">
                <a:solidFill>
                  <a:schemeClr val="accent3">
                    <a:lumMod val="20000"/>
                    <a:lumOff val="80000"/>
                  </a:schemeClr>
                </a:solidFill>
                <a:latin typeface="Adobe Gothic Std B" pitchFamily="34" charset="-128"/>
                <a:ea typeface="Adobe Gothic Std B" pitchFamily="34" charset="-128"/>
              </a:rPr>
              <a:t>Breadth</a:t>
            </a:r>
          </a:p>
          <a:p>
            <a:pPr marL="342900" indent="-342900">
              <a:buFont typeface="Wingdings" panose="05000000000000000000" pitchFamily="2" charset="2"/>
              <a:buChar char="§"/>
            </a:pPr>
            <a:r>
              <a:rPr lang="en-US" sz="2400" dirty="0" smtClean="0">
                <a:solidFill>
                  <a:schemeClr val="accent3">
                    <a:lumMod val="20000"/>
                    <a:lumOff val="80000"/>
                  </a:schemeClr>
                </a:solidFill>
                <a:latin typeface="Adobe Gothic Std B" pitchFamily="34" charset="-128"/>
                <a:ea typeface="Adobe Gothic Std B" pitchFamily="34" charset="-128"/>
              </a:rPr>
              <a:t>Architecture</a:t>
            </a:r>
          </a:p>
          <a:p>
            <a:pPr marL="342900" indent="-342900">
              <a:buFont typeface="Wingdings" panose="05000000000000000000" pitchFamily="2" charset="2"/>
              <a:buChar char="§"/>
            </a:pPr>
            <a:r>
              <a:rPr lang="en-US" sz="2400" dirty="0" smtClean="0">
                <a:solidFill>
                  <a:schemeClr val="accent3">
                    <a:lumMod val="20000"/>
                    <a:lumOff val="80000"/>
                  </a:schemeClr>
                </a:solidFill>
                <a:latin typeface="Adobe Gothic Std B" pitchFamily="34" charset="-128"/>
                <a:ea typeface="Adobe Gothic Std B" pitchFamily="34" charset="-128"/>
              </a:rPr>
              <a:t>Structure</a:t>
            </a:r>
            <a:endParaRPr lang="en-US" sz="2400" dirty="0">
              <a:solidFill>
                <a:schemeClr val="accent3">
                  <a:lumMod val="20000"/>
                  <a:lumOff val="80000"/>
                </a:schemeClr>
              </a:solidFill>
              <a:latin typeface="Adobe Gothic Std B" pitchFamily="34" charset="-128"/>
              <a:ea typeface="Adobe Gothic Std B" pitchFamily="34" charset="-128"/>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45600" y="-23768"/>
            <a:ext cx="4054589" cy="6217039"/>
          </a:xfrm>
          <a:prstGeom prst="rect">
            <a:avLst/>
          </a:prstGeom>
        </p:spPr>
      </p:pic>
      <p:sp>
        <p:nvSpPr>
          <p:cNvPr id="12" name="TextBox 11"/>
          <p:cNvSpPr txBox="1"/>
          <p:nvPr/>
        </p:nvSpPr>
        <p:spPr>
          <a:xfrm>
            <a:off x="838200" y="647454"/>
            <a:ext cx="4648200" cy="4893647"/>
          </a:xfrm>
          <a:prstGeom prst="rect">
            <a:avLst/>
          </a:prstGeom>
          <a:noFill/>
        </p:spPr>
        <p:txBody>
          <a:bodyPr wrap="square" rtlCol="0">
            <a:spAutoFit/>
          </a:bodyPr>
          <a:lstStyle/>
          <a:p>
            <a:r>
              <a:rPr lang="en-US" sz="2400" dirty="0" smtClean="0">
                <a:solidFill>
                  <a:schemeClr val="accent3">
                    <a:lumMod val="40000"/>
                    <a:lumOff val="60000"/>
                  </a:schemeClr>
                </a:solidFill>
                <a:latin typeface="Adobe Fan Heiti Std B" pitchFamily="34" charset="-128"/>
                <a:ea typeface="Adobe Fan Heiti Std B" pitchFamily="34" charset="-128"/>
              </a:rPr>
              <a:t>OUTLINE</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d</a:t>
            </a:r>
            <a:r>
              <a:rPr lang="en-US" sz="2400" dirty="0" smtClean="0">
                <a:solidFill>
                  <a:srgbClr val="1AA67B"/>
                </a:solidFill>
                <a:latin typeface="Adobe Fan Heiti Std B" pitchFamily="34" charset="-128"/>
                <a:ea typeface="Adobe Fan Heiti Std B" pitchFamily="34" charset="-128"/>
              </a:rPr>
              <a:t>esign </a:t>
            </a:r>
            <a:r>
              <a:rPr lang="en-US" sz="2400" dirty="0">
                <a:solidFill>
                  <a:srgbClr val="1AA67B"/>
                </a:solidFill>
                <a:latin typeface="Adobe Fan Heiti Std B" pitchFamily="34" charset="-128"/>
                <a:ea typeface="Adobe Fan Heiti Std B" pitchFamily="34" charset="-128"/>
              </a:rPr>
              <a:t>c</a:t>
            </a:r>
            <a:r>
              <a:rPr lang="en-US" sz="2400" dirty="0" smtClean="0">
                <a:solidFill>
                  <a:srgbClr val="1AA67B"/>
                </a:solidFill>
                <a:latin typeface="Adobe Fan Heiti Std B" pitchFamily="34" charset="-128"/>
                <a:ea typeface="Adobe Fan Heiti Std B" pitchFamily="34" charset="-128"/>
              </a:rPr>
              <a:t>oncept</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a:solidFill>
                  <a:schemeClr val="accent3">
                    <a:lumMod val="20000"/>
                    <a:lumOff val="80000"/>
                  </a:schemeClr>
                </a:solidFill>
                <a:latin typeface="Adobe Fan Heiti Std B" pitchFamily="34" charset="-128"/>
                <a:ea typeface="Adobe Fan Heiti Std B" pitchFamily="34" charset="-128"/>
              </a:rPr>
              <a:t>S</a:t>
            </a:r>
            <a:r>
              <a:rPr lang="en-US" sz="2400" dirty="0" smtClean="0">
                <a:solidFill>
                  <a:schemeClr val="accent3">
                    <a:lumMod val="20000"/>
                    <a:lumOff val="80000"/>
                  </a:schemeClr>
                </a:solidFill>
                <a:latin typeface="Adobe Fan Heiti Std B" pitchFamily="34" charset="-128"/>
                <a:ea typeface="Adobe Fan Heiti Std B" pitchFamily="34" charset="-128"/>
              </a:rPr>
              <a:t>cope of </a:t>
            </a:r>
            <a:r>
              <a:rPr lang="en-US" sz="2400" dirty="0">
                <a:solidFill>
                  <a:schemeClr val="accent3">
                    <a:lumMod val="20000"/>
                    <a:lumOff val="80000"/>
                  </a:schemeClr>
                </a:solidFill>
                <a:latin typeface="Adobe Fan Heiti Std B" pitchFamily="34" charset="-128"/>
                <a:ea typeface="Adobe Fan Heiti Std B" pitchFamily="34" charset="-128"/>
              </a:rPr>
              <a:t>W</a:t>
            </a:r>
            <a:r>
              <a:rPr lang="en-US" sz="2400" dirty="0" smtClean="0">
                <a:solidFill>
                  <a:schemeClr val="accent3">
                    <a:lumMod val="20000"/>
                    <a:lumOff val="80000"/>
                  </a:schemeClr>
                </a:solidFill>
                <a:latin typeface="Adobe Fan Heiti Std B" pitchFamily="34" charset="-128"/>
                <a:ea typeface="Adobe Fan Heiti Std B" pitchFamily="34" charset="-128"/>
              </a:rPr>
              <a:t>ork</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l</a:t>
            </a:r>
            <a:r>
              <a:rPr lang="en-US" sz="2400" dirty="0" smtClean="0">
                <a:solidFill>
                  <a:srgbClr val="1AA67B"/>
                </a:solidFill>
                <a:latin typeface="Adobe Fan Heiti Std B" pitchFamily="34" charset="-128"/>
                <a:ea typeface="Adobe Fan Heiti Std B" pitchFamily="34" charset="-128"/>
              </a:rPr>
              <a:t>obby lighting design</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office</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architecture breadth</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lighting design</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electrical depth</a:t>
            </a:r>
          </a:p>
        </p:txBody>
      </p:sp>
    </p:spTree>
    <p:extLst>
      <p:ext uri="{BB962C8B-B14F-4D97-AF65-F5344CB8AC3E}">
        <p14:creationId xmlns:p14="http://schemas.microsoft.com/office/powerpoint/2010/main" val="10946993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smtClean="0">
                <a:solidFill>
                  <a:srgbClr val="199F76"/>
                </a:solidFill>
                <a:latin typeface="Arial Narrow" panose="020B0606020202030204" pitchFamily="34" charset="0"/>
              </a:rPr>
              <a:t>PRESENTATION COVERAGE</a:t>
            </a:r>
            <a:endParaRPr lang="en-US" sz="2400" b="1" dirty="0">
              <a:solidFill>
                <a:srgbClr val="199F76"/>
              </a:solidFill>
              <a:latin typeface="Arial Narrow" panose="020B0606020202030204" pitchFamily="34" charset="0"/>
            </a:endParaRPr>
          </a:p>
        </p:txBody>
      </p:sp>
      <p:sp>
        <p:nvSpPr>
          <p:cNvPr id="3" name="Rectangle 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sp>
        <p:nvSpPr>
          <p:cNvPr id="9" name="Rectangle 8"/>
          <p:cNvSpPr/>
          <p:nvPr/>
        </p:nvSpPr>
        <p:spPr>
          <a:xfrm>
            <a:off x="9144000"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9"/>
          <p:cNvSpPr/>
          <p:nvPr/>
        </p:nvSpPr>
        <p:spPr>
          <a:xfrm>
            <a:off x="0" y="-7467600"/>
            <a:ext cx="9144000" cy="68580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5" name="TextBox 4"/>
          <p:cNvSpPr txBox="1"/>
          <p:nvPr/>
        </p:nvSpPr>
        <p:spPr>
          <a:xfrm>
            <a:off x="9753600" y="647454"/>
            <a:ext cx="6849952" cy="4893647"/>
          </a:xfrm>
          <a:prstGeom prst="rect">
            <a:avLst/>
          </a:prstGeom>
          <a:noFill/>
        </p:spPr>
        <p:txBody>
          <a:bodyPr wrap="none" rtlCol="0">
            <a:spAutoFit/>
          </a:bodyPr>
          <a:lstStyle/>
          <a:p>
            <a:r>
              <a:rPr lang="en-US" sz="2400" dirty="0" smtClean="0">
                <a:solidFill>
                  <a:schemeClr val="bg1">
                    <a:lumMod val="65000"/>
                  </a:schemeClr>
                </a:solidFill>
                <a:latin typeface="Adobe Gothic Std B" pitchFamily="34" charset="-128"/>
                <a:ea typeface="Adobe Gothic Std B" pitchFamily="34" charset="-128"/>
              </a:rPr>
              <a:t>Lighting Redesign</a:t>
            </a:r>
          </a:p>
          <a:p>
            <a:pPr marL="342900" indent="-342900">
              <a:buFont typeface="Wingdings" panose="05000000000000000000" pitchFamily="2" charset="2"/>
              <a:buChar char="§"/>
            </a:pPr>
            <a:r>
              <a:rPr lang="en-US" sz="2400" b="1" dirty="0" smtClean="0">
                <a:solidFill>
                  <a:schemeClr val="bg1"/>
                </a:solidFill>
                <a:latin typeface="Adobe Gothic Std B" pitchFamily="34" charset="-128"/>
                <a:ea typeface="Adobe Gothic Std B" pitchFamily="34" charset="-128"/>
              </a:rPr>
              <a:t>LOBBY</a:t>
            </a:r>
          </a:p>
          <a:p>
            <a:pPr marL="342900" indent="-342900">
              <a:buFont typeface="Wingdings" panose="05000000000000000000" pitchFamily="2" charset="2"/>
              <a:buChar char="§"/>
            </a:pPr>
            <a:r>
              <a:rPr lang="en-US" sz="2400" dirty="0" smtClean="0">
                <a:solidFill>
                  <a:schemeClr val="bg1">
                    <a:lumMod val="65000"/>
                  </a:schemeClr>
                </a:solidFill>
                <a:latin typeface="Adobe Gothic Std B" pitchFamily="34" charset="-128"/>
                <a:ea typeface="Adobe Gothic Std B" pitchFamily="34" charset="-128"/>
              </a:rPr>
              <a:t>Conference Room</a:t>
            </a:r>
          </a:p>
          <a:p>
            <a:pPr marL="342900" indent="-342900">
              <a:buFont typeface="Wingdings" panose="05000000000000000000" pitchFamily="2" charset="2"/>
              <a:buChar char="§"/>
            </a:pPr>
            <a:r>
              <a:rPr lang="en-US" sz="2400" b="1" dirty="0" smtClean="0">
                <a:solidFill>
                  <a:schemeClr val="bg1"/>
                </a:solidFill>
                <a:latin typeface="Adobe Gothic Std B" pitchFamily="34" charset="-128"/>
                <a:ea typeface="Adobe Gothic Std B" pitchFamily="34" charset="-128"/>
              </a:rPr>
              <a:t>OPEN OFFICE</a:t>
            </a:r>
          </a:p>
          <a:p>
            <a:pPr marL="342900" indent="-342900">
              <a:buFont typeface="Wingdings" panose="05000000000000000000" pitchFamily="2" charset="2"/>
              <a:buChar char="§"/>
            </a:pPr>
            <a:r>
              <a:rPr lang="en-US" sz="2400" dirty="0" smtClean="0">
                <a:solidFill>
                  <a:schemeClr val="bg1">
                    <a:lumMod val="65000"/>
                  </a:schemeClr>
                </a:solidFill>
                <a:latin typeface="Adobe Gothic Std B" pitchFamily="34" charset="-128"/>
                <a:ea typeface="Adobe Gothic Std B" pitchFamily="34" charset="-128"/>
              </a:rPr>
              <a:t>Façade</a:t>
            </a:r>
          </a:p>
          <a:p>
            <a:endParaRPr lang="en-US" sz="2400" dirty="0">
              <a:solidFill>
                <a:schemeClr val="bg1">
                  <a:lumMod val="65000"/>
                </a:schemeClr>
              </a:solidFill>
              <a:latin typeface="Adobe Gothic Std B" pitchFamily="34" charset="-128"/>
              <a:ea typeface="Adobe Gothic Std B" pitchFamily="34" charset="-128"/>
            </a:endParaRPr>
          </a:p>
          <a:p>
            <a:r>
              <a:rPr lang="en-US" sz="2400" dirty="0" smtClean="0">
                <a:solidFill>
                  <a:schemeClr val="bg1">
                    <a:lumMod val="65000"/>
                  </a:schemeClr>
                </a:solidFill>
                <a:latin typeface="Adobe Gothic Std B" pitchFamily="34" charset="-128"/>
                <a:ea typeface="Adobe Gothic Std B" pitchFamily="34" charset="-128"/>
              </a:rPr>
              <a:t>Electrical Depth</a:t>
            </a:r>
          </a:p>
          <a:p>
            <a:pPr marL="342900" indent="-342900">
              <a:buFont typeface="Wingdings" panose="05000000000000000000" pitchFamily="2" charset="2"/>
              <a:buChar char="§"/>
            </a:pPr>
            <a:r>
              <a:rPr lang="en-US" sz="2400" b="1" dirty="0" smtClean="0">
                <a:solidFill>
                  <a:schemeClr val="bg1">
                    <a:lumMod val="65000"/>
                  </a:schemeClr>
                </a:solidFill>
                <a:latin typeface="Adobe Gothic Std B" pitchFamily="34" charset="-128"/>
                <a:ea typeface="Adobe Gothic Std B" pitchFamily="34" charset="-128"/>
              </a:rPr>
              <a:t>Branch Circuit Redesign And Feeder Resizing</a:t>
            </a:r>
          </a:p>
          <a:p>
            <a:pPr marL="342900" indent="-342900">
              <a:buFont typeface="Wingdings" panose="05000000000000000000" pitchFamily="2" charset="2"/>
              <a:buChar char="§"/>
            </a:pPr>
            <a:r>
              <a:rPr lang="en-US" sz="2400" dirty="0" smtClean="0">
                <a:solidFill>
                  <a:schemeClr val="bg1"/>
                </a:solidFill>
                <a:latin typeface="Adobe Gothic Std B" pitchFamily="34" charset="-128"/>
                <a:ea typeface="Adobe Gothic Std B" pitchFamily="34" charset="-128"/>
              </a:rPr>
              <a:t>PV ECONOMICAL ANALYSIS</a:t>
            </a:r>
          </a:p>
          <a:p>
            <a:pPr marL="342900" indent="-342900">
              <a:buFont typeface="Wingdings" panose="05000000000000000000" pitchFamily="2" charset="2"/>
              <a:buChar char="§"/>
            </a:pPr>
            <a:endParaRPr lang="en-US" sz="2400" dirty="0">
              <a:solidFill>
                <a:schemeClr val="bg1">
                  <a:lumMod val="65000"/>
                </a:schemeClr>
              </a:solidFill>
              <a:latin typeface="Adobe Gothic Std B" pitchFamily="34" charset="-128"/>
              <a:ea typeface="Adobe Gothic Std B" pitchFamily="34" charset="-128"/>
            </a:endParaRPr>
          </a:p>
          <a:p>
            <a:r>
              <a:rPr lang="en-US" sz="2400" dirty="0" smtClean="0">
                <a:solidFill>
                  <a:schemeClr val="bg1">
                    <a:lumMod val="65000"/>
                  </a:schemeClr>
                </a:solidFill>
                <a:latin typeface="Adobe Gothic Std B" pitchFamily="34" charset="-128"/>
                <a:ea typeface="Adobe Gothic Std B" pitchFamily="34" charset="-128"/>
              </a:rPr>
              <a:t>Breadth</a:t>
            </a:r>
          </a:p>
          <a:p>
            <a:pPr marL="342900" indent="-342900">
              <a:buFont typeface="Wingdings" panose="05000000000000000000" pitchFamily="2" charset="2"/>
              <a:buChar char="§"/>
            </a:pPr>
            <a:r>
              <a:rPr lang="en-US" sz="2400" b="1" dirty="0" smtClean="0">
                <a:solidFill>
                  <a:schemeClr val="bg1"/>
                </a:solidFill>
                <a:latin typeface="Adobe Gothic Std B" pitchFamily="34" charset="-128"/>
                <a:ea typeface="Adobe Gothic Std B" pitchFamily="34" charset="-128"/>
              </a:rPr>
              <a:t>ARCHITECTURE</a:t>
            </a:r>
          </a:p>
          <a:p>
            <a:pPr marL="342900" indent="-342900">
              <a:buFont typeface="Wingdings" panose="05000000000000000000" pitchFamily="2" charset="2"/>
              <a:buChar char="§"/>
            </a:pPr>
            <a:r>
              <a:rPr lang="en-US" sz="2400" dirty="0" smtClean="0">
                <a:solidFill>
                  <a:schemeClr val="bg1">
                    <a:lumMod val="65000"/>
                  </a:schemeClr>
                </a:solidFill>
                <a:latin typeface="Adobe Gothic Std B" pitchFamily="34" charset="-128"/>
                <a:ea typeface="Adobe Gothic Std B" pitchFamily="34" charset="-128"/>
              </a:rPr>
              <a:t>Structure</a:t>
            </a:r>
            <a:endParaRPr lang="en-US" sz="2400" dirty="0">
              <a:solidFill>
                <a:schemeClr val="bg1">
                  <a:lumMod val="65000"/>
                </a:schemeClr>
              </a:solidFill>
              <a:latin typeface="Adobe Gothic Std B" pitchFamily="34" charset="-128"/>
              <a:ea typeface="Adobe Gothic Std B" pitchFamily="34" charset="-128"/>
            </a:endParaRPr>
          </a:p>
        </p:txBody>
      </p:sp>
      <p:pic>
        <p:nvPicPr>
          <p:cNvPr id="13" name="Picture 12"/>
          <p:cNvPicPr/>
          <p:nvPr/>
        </p:nvPicPr>
        <p:blipFill>
          <a:blip r:embed="rId4"/>
          <a:stretch>
            <a:fillRect/>
          </a:stretch>
        </p:blipFill>
        <p:spPr>
          <a:xfrm>
            <a:off x="18288000" y="-19259"/>
            <a:ext cx="9144000" cy="6246327"/>
          </a:xfrm>
          <a:prstGeom prst="rect">
            <a:avLst/>
          </a:prstGeom>
        </p:spPr>
      </p:pic>
      <p:sp>
        <p:nvSpPr>
          <p:cNvPr id="12" name="TextBox 11"/>
          <p:cNvSpPr txBox="1"/>
          <p:nvPr/>
        </p:nvSpPr>
        <p:spPr>
          <a:xfrm>
            <a:off x="838200" y="647454"/>
            <a:ext cx="4648200" cy="4893647"/>
          </a:xfrm>
          <a:prstGeom prst="rect">
            <a:avLst/>
          </a:prstGeom>
          <a:noFill/>
        </p:spPr>
        <p:txBody>
          <a:bodyPr wrap="square" rtlCol="0">
            <a:spAutoFit/>
          </a:bodyPr>
          <a:lstStyle/>
          <a:p>
            <a:r>
              <a:rPr lang="en-US" sz="2400" dirty="0" smtClean="0">
                <a:solidFill>
                  <a:schemeClr val="accent3">
                    <a:lumMod val="40000"/>
                    <a:lumOff val="60000"/>
                  </a:schemeClr>
                </a:solidFill>
                <a:latin typeface="Adobe Fan Heiti Std B" pitchFamily="34" charset="-128"/>
                <a:ea typeface="Adobe Fan Heiti Std B" pitchFamily="34" charset="-128"/>
              </a:rPr>
              <a:t>OUTLINE</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d</a:t>
            </a:r>
            <a:r>
              <a:rPr lang="en-US" sz="2400" dirty="0" smtClean="0">
                <a:solidFill>
                  <a:srgbClr val="1AA67B"/>
                </a:solidFill>
                <a:latin typeface="Adobe Fan Heiti Std B" pitchFamily="34" charset="-128"/>
                <a:ea typeface="Adobe Fan Heiti Std B" pitchFamily="34" charset="-128"/>
              </a:rPr>
              <a:t>esign </a:t>
            </a:r>
            <a:r>
              <a:rPr lang="en-US" sz="2400" dirty="0">
                <a:solidFill>
                  <a:srgbClr val="1AA67B"/>
                </a:solidFill>
                <a:latin typeface="Adobe Fan Heiti Std B" pitchFamily="34" charset="-128"/>
                <a:ea typeface="Adobe Fan Heiti Std B" pitchFamily="34" charset="-128"/>
              </a:rPr>
              <a:t>c</a:t>
            </a:r>
            <a:r>
              <a:rPr lang="en-US" sz="2400" dirty="0" smtClean="0">
                <a:solidFill>
                  <a:srgbClr val="1AA67B"/>
                </a:solidFill>
                <a:latin typeface="Adobe Fan Heiti Std B" pitchFamily="34" charset="-128"/>
                <a:ea typeface="Adobe Fan Heiti Std B" pitchFamily="34" charset="-128"/>
              </a:rPr>
              <a:t>oncept</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a:solidFill>
                  <a:schemeClr val="accent3">
                    <a:lumMod val="20000"/>
                    <a:lumOff val="80000"/>
                  </a:schemeClr>
                </a:solidFill>
                <a:latin typeface="Adobe Fan Heiti Std B" pitchFamily="34" charset="-128"/>
                <a:ea typeface="Adobe Fan Heiti Std B" pitchFamily="34" charset="-128"/>
              </a:rPr>
              <a:t>S</a:t>
            </a:r>
            <a:r>
              <a:rPr lang="en-US" sz="2400" dirty="0" smtClean="0">
                <a:solidFill>
                  <a:schemeClr val="accent3">
                    <a:lumMod val="20000"/>
                    <a:lumOff val="80000"/>
                  </a:schemeClr>
                </a:solidFill>
                <a:latin typeface="Adobe Fan Heiti Std B" pitchFamily="34" charset="-128"/>
                <a:ea typeface="Adobe Fan Heiti Std B" pitchFamily="34" charset="-128"/>
              </a:rPr>
              <a:t>cope of </a:t>
            </a:r>
            <a:r>
              <a:rPr lang="en-US" sz="2400" dirty="0">
                <a:solidFill>
                  <a:schemeClr val="accent3">
                    <a:lumMod val="20000"/>
                    <a:lumOff val="80000"/>
                  </a:schemeClr>
                </a:solidFill>
                <a:latin typeface="Adobe Fan Heiti Std B" pitchFamily="34" charset="-128"/>
                <a:ea typeface="Adobe Fan Heiti Std B" pitchFamily="34" charset="-128"/>
              </a:rPr>
              <a:t>W</a:t>
            </a:r>
            <a:r>
              <a:rPr lang="en-US" sz="2400" dirty="0" smtClean="0">
                <a:solidFill>
                  <a:schemeClr val="accent3">
                    <a:lumMod val="20000"/>
                    <a:lumOff val="80000"/>
                  </a:schemeClr>
                </a:solidFill>
                <a:latin typeface="Adobe Fan Heiti Std B" pitchFamily="34" charset="-128"/>
                <a:ea typeface="Adobe Fan Heiti Std B" pitchFamily="34" charset="-128"/>
              </a:rPr>
              <a:t>ork</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l</a:t>
            </a:r>
            <a:r>
              <a:rPr lang="en-US" sz="2400" dirty="0" smtClean="0">
                <a:solidFill>
                  <a:srgbClr val="1AA67B"/>
                </a:solidFill>
                <a:latin typeface="Adobe Fan Heiti Std B" pitchFamily="34" charset="-128"/>
                <a:ea typeface="Adobe Fan Heiti Std B" pitchFamily="34" charset="-128"/>
              </a:rPr>
              <a:t>obby lighting design</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office</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architecture breadth</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lighting design</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electrical depth</a:t>
            </a:r>
          </a:p>
        </p:txBody>
      </p:sp>
    </p:spTree>
    <p:extLst>
      <p:ext uri="{BB962C8B-B14F-4D97-AF65-F5344CB8AC3E}">
        <p14:creationId xmlns:p14="http://schemas.microsoft.com/office/powerpoint/2010/main" val="37247223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400" b="1" dirty="0">
              <a:solidFill>
                <a:srgbClr val="199F76"/>
              </a:solidFill>
              <a:latin typeface="Arial Narrow" panose="020B0606020202030204" pitchFamily="34" charset="0"/>
            </a:endParaRPr>
          </a:p>
        </p:txBody>
      </p:sp>
      <p:sp>
        <p:nvSpPr>
          <p:cNvPr id="3" name="Rectangle 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sp>
        <p:nvSpPr>
          <p:cNvPr id="9" name="Rectangle 8"/>
          <p:cNvSpPr/>
          <p:nvPr/>
        </p:nvSpPr>
        <p:spPr>
          <a:xfrm>
            <a:off x="9144000"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9"/>
          <p:cNvSpPr/>
          <p:nvPr/>
        </p:nvSpPr>
        <p:spPr>
          <a:xfrm>
            <a:off x="0" y="-7467600"/>
            <a:ext cx="9144000" cy="68580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6" name="Rectangle 5"/>
          <p:cNvSpPr/>
          <p:nvPr/>
        </p:nvSpPr>
        <p:spPr>
          <a:xfrm>
            <a:off x="13066713" y="2889007"/>
            <a:ext cx="1217000" cy="492443"/>
          </a:xfrm>
          <a:prstGeom prst="rect">
            <a:avLst/>
          </a:prstGeom>
        </p:spPr>
        <p:txBody>
          <a:bodyPr wrap="none">
            <a:spAutoFit/>
          </a:bodyPr>
          <a:lstStyle/>
          <a:p>
            <a:pPr algn="r"/>
            <a:r>
              <a:rPr lang="en-US" sz="2600" b="1" dirty="0" smtClean="0">
                <a:solidFill>
                  <a:srgbClr val="199F76"/>
                </a:solidFill>
                <a:latin typeface="Adobe Gothic Std B" pitchFamily="34" charset="-128"/>
                <a:ea typeface="Adobe Gothic Std B" pitchFamily="34" charset="-128"/>
              </a:rPr>
              <a:t>LOBBY</a:t>
            </a:r>
            <a:endParaRPr lang="en-US" sz="2600" b="1" dirty="0">
              <a:solidFill>
                <a:srgbClr val="199F76"/>
              </a:solidFill>
              <a:latin typeface="Adobe Gothic Std B" pitchFamily="34" charset="-128"/>
              <a:ea typeface="Adobe Gothic Std B" pitchFamily="34" charset="-128"/>
            </a:endParaRPr>
          </a:p>
        </p:txBody>
      </p:sp>
      <p:sp>
        <p:nvSpPr>
          <p:cNvPr id="12" name="TextBox 11"/>
          <p:cNvSpPr txBox="1"/>
          <p:nvPr/>
        </p:nvSpPr>
        <p:spPr>
          <a:xfrm>
            <a:off x="838200" y="647454"/>
            <a:ext cx="4648200" cy="4893647"/>
          </a:xfrm>
          <a:prstGeom prst="rect">
            <a:avLst/>
          </a:prstGeom>
          <a:noFill/>
        </p:spPr>
        <p:txBody>
          <a:bodyPr wrap="square" rtlCol="0">
            <a:spAutoFit/>
          </a:bodyPr>
          <a:lstStyle/>
          <a:p>
            <a:r>
              <a:rPr lang="en-US" sz="2400" dirty="0" smtClean="0">
                <a:solidFill>
                  <a:schemeClr val="accent3">
                    <a:lumMod val="40000"/>
                    <a:lumOff val="60000"/>
                  </a:schemeClr>
                </a:solidFill>
                <a:latin typeface="Adobe Fan Heiti Std B" pitchFamily="34" charset="-128"/>
                <a:ea typeface="Adobe Fan Heiti Std B" pitchFamily="34" charset="-128"/>
              </a:rPr>
              <a:t>OUTLINE</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d</a:t>
            </a:r>
            <a:r>
              <a:rPr lang="en-US" sz="2400" dirty="0" smtClean="0">
                <a:solidFill>
                  <a:srgbClr val="1AA67B"/>
                </a:solidFill>
                <a:latin typeface="Adobe Fan Heiti Std B" pitchFamily="34" charset="-128"/>
                <a:ea typeface="Adobe Fan Heiti Std B" pitchFamily="34" charset="-128"/>
              </a:rPr>
              <a:t>esign </a:t>
            </a:r>
            <a:r>
              <a:rPr lang="en-US" sz="2400" dirty="0">
                <a:solidFill>
                  <a:srgbClr val="1AA67B"/>
                </a:solidFill>
                <a:latin typeface="Adobe Fan Heiti Std B" pitchFamily="34" charset="-128"/>
                <a:ea typeface="Adobe Fan Heiti Std B" pitchFamily="34" charset="-128"/>
              </a:rPr>
              <a:t>c</a:t>
            </a:r>
            <a:r>
              <a:rPr lang="en-US" sz="2400" dirty="0" smtClean="0">
                <a:solidFill>
                  <a:srgbClr val="1AA67B"/>
                </a:solidFill>
                <a:latin typeface="Adobe Fan Heiti Std B" pitchFamily="34" charset="-128"/>
                <a:ea typeface="Adobe Fan Heiti Std B" pitchFamily="34" charset="-128"/>
              </a:rPr>
              <a:t>oncept</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scope of work</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chemeClr val="accent3">
                    <a:lumMod val="20000"/>
                    <a:lumOff val="80000"/>
                  </a:schemeClr>
                </a:solidFill>
                <a:latin typeface="Adobe Fan Heiti Std B" pitchFamily="34" charset="-128"/>
                <a:ea typeface="Adobe Fan Heiti Std B" pitchFamily="34" charset="-128"/>
              </a:rPr>
              <a:t>L</a:t>
            </a:r>
            <a:r>
              <a:rPr lang="en-US" sz="2400" dirty="0" smtClean="0">
                <a:solidFill>
                  <a:schemeClr val="accent3">
                    <a:lumMod val="20000"/>
                    <a:lumOff val="80000"/>
                  </a:schemeClr>
                </a:solidFill>
                <a:latin typeface="Adobe Fan Heiti Std B" pitchFamily="34" charset="-128"/>
                <a:ea typeface="Adobe Fan Heiti Std B" pitchFamily="34" charset="-128"/>
              </a:rPr>
              <a:t>obby Lighting Design</a:t>
            </a:r>
            <a:endParaRPr lang="en-US" sz="2400" dirty="0">
              <a:solidFill>
                <a:schemeClr val="accent3">
                  <a:lumMod val="20000"/>
                  <a:lumOff val="80000"/>
                </a:schemeClr>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office</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architecture breadth</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lighting design</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electrical depth</a:t>
            </a:r>
          </a:p>
        </p:txBody>
      </p:sp>
    </p:spTree>
    <p:extLst>
      <p:ext uri="{BB962C8B-B14F-4D97-AF65-F5344CB8AC3E}">
        <p14:creationId xmlns:p14="http://schemas.microsoft.com/office/powerpoint/2010/main" val="90584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25926E-6 -8.68762E-7 L 0.4779 0.49746 " pathEditMode="relative" rAng="0" ptsTypes="AA">
                                      <p:cBhvr>
                                        <p:cTn id="6" dur="2000" fill="hold"/>
                                        <p:tgtEl>
                                          <p:spTgt spid="6"/>
                                        </p:tgtEl>
                                        <p:attrNameLst>
                                          <p:attrName>ppt_x</p:attrName>
                                          <p:attrName>ppt_y</p:attrName>
                                        </p:attrNameLst>
                                      </p:cBhvr>
                                      <p:rCtr x="23895" y="24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smtClean="0">
                <a:solidFill>
                  <a:srgbClr val="199F76"/>
                </a:solidFill>
                <a:latin typeface="Arial Narrow" panose="020B0606020202030204" pitchFamily="34" charset="0"/>
              </a:rPr>
              <a:t>LOBBY</a:t>
            </a:r>
            <a:endParaRPr lang="en-US" sz="2400" b="1" dirty="0">
              <a:solidFill>
                <a:srgbClr val="199F76"/>
              </a:solidFill>
              <a:latin typeface="Arial Narrow" panose="020B0606020202030204" pitchFamily="34" charset="0"/>
            </a:endParaRPr>
          </a:p>
        </p:txBody>
      </p:sp>
      <p:sp>
        <p:nvSpPr>
          <p:cNvPr id="3" name="Rectangle 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sp>
        <p:nvSpPr>
          <p:cNvPr id="9" name="Rectangle 8"/>
          <p:cNvSpPr/>
          <p:nvPr/>
        </p:nvSpPr>
        <p:spPr>
          <a:xfrm>
            <a:off x="9144000"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9"/>
          <p:cNvSpPr/>
          <p:nvPr/>
        </p:nvSpPr>
        <p:spPr>
          <a:xfrm>
            <a:off x="0" y="-7467600"/>
            <a:ext cx="9144000" cy="68580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11826" y="10034"/>
            <a:ext cx="4657124" cy="6217035"/>
          </a:xfrm>
          <a:prstGeom prst="rect">
            <a:avLst/>
          </a:prstGeom>
        </p:spPr>
      </p:pic>
      <p:sp>
        <p:nvSpPr>
          <p:cNvPr id="7" name="Freeform 6"/>
          <p:cNvSpPr/>
          <p:nvPr/>
        </p:nvSpPr>
        <p:spPr>
          <a:xfrm>
            <a:off x="14530688" y="548639"/>
            <a:ext cx="1607820" cy="5204829"/>
          </a:xfrm>
          <a:custGeom>
            <a:avLst/>
            <a:gdLst>
              <a:gd name="connsiteX0" fmla="*/ 0 w 1607820"/>
              <a:gd name="connsiteY0" fmla="*/ 0 h 4305300"/>
              <a:gd name="connsiteX1" fmla="*/ 0 w 1607820"/>
              <a:gd name="connsiteY1" fmla="*/ 4305300 h 4305300"/>
              <a:gd name="connsiteX2" fmla="*/ 1607820 w 1607820"/>
              <a:gd name="connsiteY2" fmla="*/ 4305300 h 4305300"/>
              <a:gd name="connsiteX3" fmla="*/ 1607820 w 1607820"/>
              <a:gd name="connsiteY3" fmla="*/ 22860 h 4305300"/>
              <a:gd name="connsiteX4" fmla="*/ 0 w 1607820"/>
              <a:gd name="connsiteY4" fmla="*/ 0 h 430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820" h="4305300">
                <a:moveTo>
                  <a:pt x="0" y="0"/>
                </a:moveTo>
                <a:lnTo>
                  <a:pt x="0" y="4305300"/>
                </a:lnTo>
                <a:lnTo>
                  <a:pt x="1607820" y="4305300"/>
                </a:lnTo>
                <a:lnTo>
                  <a:pt x="1607820" y="22860"/>
                </a:lnTo>
                <a:lnTo>
                  <a:pt x="0" y="0"/>
                </a:lnTo>
                <a:close/>
              </a:path>
            </a:pathLst>
          </a:custGeom>
          <a:solidFill>
            <a:srgbClr val="1AA67B">
              <a:alpha val="20000"/>
            </a:srgbClr>
          </a:solidFill>
          <a:ln>
            <a:solidFill>
              <a:srgbClr val="199F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p:nvPr/>
        </p:nvPicPr>
        <p:blipFill>
          <a:blip r:embed="rId5"/>
          <a:stretch>
            <a:fillRect/>
          </a:stretch>
        </p:blipFill>
        <p:spPr>
          <a:xfrm>
            <a:off x="19507200" y="2057400"/>
            <a:ext cx="7777162" cy="2375706"/>
          </a:xfrm>
          <a:prstGeom prst="rect">
            <a:avLst/>
          </a:prstGeom>
        </p:spPr>
      </p:pic>
      <p:sp>
        <p:nvSpPr>
          <p:cNvPr id="19" name="Isosceles Triangle 18"/>
          <p:cNvSpPr/>
          <p:nvPr/>
        </p:nvSpPr>
        <p:spPr>
          <a:xfrm rot="5400000">
            <a:off x="13146854" y="1948876"/>
            <a:ext cx="5188427" cy="2420760"/>
          </a:xfrm>
          <a:prstGeom prst="triangle">
            <a:avLst/>
          </a:prstGeom>
          <a:solidFill>
            <a:srgbClr val="18986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camera_graphic.jpg"/>
          <p:cNvPicPr>
            <a:picLocks noChangeAspect="1"/>
          </p:cNvPicPr>
          <p:nvPr/>
        </p:nvPicPr>
        <p:blipFill>
          <a:blip r:embed="rId6"/>
          <a:stretch>
            <a:fillRect/>
          </a:stretch>
        </p:blipFill>
        <p:spPr>
          <a:xfrm>
            <a:off x="16651821" y="2960402"/>
            <a:ext cx="410711" cy="316295"/>
          </a:xfrm>
          <a:prstGeom prst="rect">
            <a:avLst/>
          </a:prstGeom>
        </p:spPr>
      </p:pic>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91373" y="-1"/>
            <a:ext cx="3191254" cy="6217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Freeform 21"/>
          <p:cNvSpPr/>
          <p:nvPr/>
        </p:nvSpPr>
        <p:spPr>
          <a:xfrm>
            <a:off x="8691373" y="2819401"/>
            <a:ext cx="2438400" cy="3124200"/>
          </a:xfrm>
          <a:custGeom>
            <a:avLst/>
            <a:gdLst>
              <a:gd name="connsiteX0" fmla="*/ 0 w 1607820"/>
              <a:gd name="connsiteY0" fmla="*/ 0 h 4305300"/>
              <a:gd name="connsiteX1" fmla="*/ 0 w 1607820"/>
              <a:gd name="connsiteY1" fmla="*/ 4305300 h 4305300"/>
              <a:gd name="connsiteX2" fmla="*/ 1607820 w 1607820"/>
              <a:gd name="connsiteY2" fmla="*/ 4305300 h 4305300"/>
              <a:gd name="connsiteX3" fmla="*/ 1607820 w 1607820"/>
              <a:gd name="connsiteY3" fmla="*/ 22860 h 4305300"/>
              <a:gd name="connsiteX4" fmla="*/ 0 w 1607820"/>
              <a:gd name="connsiteY4" fmla="*/ 0 h 430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820" h="4305300">
                <a:moveTo>
                  <a:pt x="0" y="0"/>
                </a:moveTo>
                <a:lnTo>
                  <a:pt x="0" y="4305300"/>
                </a:lnTo>
                <a:lnTo>
                  <a:pt x="1607820" y="4305300"/>
                </a:lnTo>
                <a:lnTo>
                  <a:pt x="1607820" y="22860"/>
                </a:lnTo>
                <a:lnTo>
                  <a:pt x="0" y="0"/>
                </a:lnTo>
                <a:close/>
              </a:path>
            </a:pathLst>
          </a:custGeom>
          <a:solidFill>
            <a:srgbClr val="1AA67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a:stCxn id="22" idx="3"/>
          </p:cNvCxnSpPr>
          <p:nvPr/>
        </p:nvCxnSpPr>
        <p:spPr>
          <a:xfrm flipV="1">
            <a:off x="11129773" y="10035"/>
            <a:ext cx="2482053" cy="2825955"/>
          </a:xfrm>
          <a:prstGeom prst="line">
            <a:avLst/>
          </a:prstGeom>
          <a:ln w="38100">
            <a:solidFill>
              <a:srgbClr val="18986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1129773" y="5943601"/>
            <a:ext cx="2482053" cy="283468"/>
          </a:xfrm>
          <a:prstGeom prst="line">
            <a:avLst/>
          </a:prstGeom>
          <a:ln w="38100">
            <a:solidFill>
              <a:srgbClr val="189864"/>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405373" y="5109039"/>
            <a:ext cx="2286000" cy="1107996"/>
          </a:xfrm>
          <a:prstGeom prst="rect">
            <a:avLst/>
          </a:prstGeom>
        </p:spPr>
        <p:txBody>
          <a:bodyPr wrap="square">
            <a:spAutoFit/>
          </a:bodyPr>
          <a:lstStyle/>
          <a:p>
            <a:r>
              <a:rPr lang="en-US" dirty="0">
                <a:solidFill>
                  <a:schemeClr val="bg1"/>
                </a:solidFill>
              </a:rPr>
              <a:t>Width: 19’-10”</a:t>
            </a:r>
          </a:p>
          <a:p>
            <a:r>
              <a:rPr lang="en-US" dirty="0">
                <a:solidFill>
                  <a:schemeClr val="bg1"/>
                </a:solidFill>
              </a:rPr>
              <a:t>Length: 47’-8”</a:t>
            </a:r>
          </a:p>
          <a:p>
            <a:r>
              <a:rPr lang="en-US" dirty="0">
                <a:solidFill>
                  <a:schemeClr val="bg1"/>
                </a:solidFill>
              </a:rPr>
              <a:t>Height: 8’-10 ¼</a:t>
            </a:r>
          </a:p>
        </p:txBody>
      </p:sp>
      <p:sp>
        <p:nvSpPr>
          <p:cNvPr id="23" name="TextBox 22"/>
          <p:cNvSpPr txBox="1"/>
          <p:nvPr/>
        </p:nvSpPr>
        <p:spPr>
          <a:xfrm>
            <a:off x="838200" y="647454"/>
            <a:ext cx="4648200" cy="4893647"/>
          </a:xfrm>
          <a:prstGeom prst="rect">
            <a:avLst/>
          </a:prstGeom>
          <a:noFill/>
        </p:spPr>
        <p:txBody>
          <a:bodyPr wrap="square" rtlCol="0">
            <a:spAutoFit/>
          </a:bodyPr>
          <a:lstStyle/>
          <a:p>
            <a:r>
              <a:rPr lang="en-US" sz="2400" dirty="0" smtClean="0">
                <a:solidFill>
                  <a:schemeClr val="accent3">
                    <a:lumMod val="40000"/>
                    <a:lumOff val="60000"/>
                  </a:schemeClr>
                </a:solidFill>
                <a:latin typeface="Adobe Fan Heiti Std B" pitchFamily="34" charset="-128"/>
                <a:ea typeface="Adobe Fan Heiti Std B" pitchFamily="34" charset="-128"/>
              </a:rPr>
              <a:t>OUTLINE</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d</a:t>
            </a:r>
            <a:r>
              <a:rPr lang="en-US" sz="2400" dirty="0" smtClean="0">
                <a:solidFill>
                  <a:srgbClr val="1AA67B"/>
                </a:solidFill>
                <a:latin typeface="Adobe Fan Heiti Std B" pitchFamily="34" charset="-128"/>
                <a:ea typeface="Adobe Fan Heiti Std B" pitchFamily="34" charset="-128"/>
              </a:rPr>
              <a:t>esign </a:t>
            </a:r>
            <a:r>
              <a:rPr lang="en-US" sz="2400" dirty="0">
                <a:solidFill>
                  <a:srgbClr val="1AA67B"/>
                </a:solidFill>
                <a:latin typeface="Adobe Fan Heiti Std B" pitchFamily="34" charset="-128"/>
                <a:ea typeface="Adobe Fan Heiti Std B" pitchFamily="34" charset="-128"/>
              </a:rPr>
              <a:t>c</a:t>
            </a:r>
            <a:r>
              <a:rPr lang="en-US" sz="2400" dirty="0" smtClean="0">
                <a:solidFill>
                  <a:srgbClr val="1AA67B"/>
                </a:solidFill>
                <a:latin typeface="Adobe Fan Heiti Std B" pitchFamily="34" charset="-128"/>
                <a:ea typeface="Adobe Fan Heiti Std B" pitchFamily="34" charset="-128"/>
              </a:rPr>
              <a:t>oncept</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scope of work</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chemeClr val="accent3">
                    <a:lumMod val="20000"/>
                    <a:lumOff val="80000"/>
                  </a:schemeClr>
                </a:solidFill>
                <a:latin typeface="Adobe Fan Heiti Std B" pitchFamily="34" charset="-128"/>
                <a:ea typeface="Adobe Fan Heiti Std B" pitchFamily="34" charset="-128"/>
              </a:rPr>
              <a:t>L</a:t>
            </a:r>
            <a:r>
              <a:rPr lang="en-US" sz="2400" dirty="0" smtClean="0">
                <a:solidFill>
                  <a:schemeClr val="accent3">
                    <a:lumMod val="20000"/>
                    <a:lumOff val="80000"/>
                  </a:schemeClr>
                </a:solidFill>
                <a:latin typeface="Adobe Fan Heiti Std B" pitchFamily="34" charset="-128"/>
                <a:ea typeface="Adobe Fan Heiti Std B" pitchFamily="34" charset="-128"/>
              </a:rPr>
              <a:t>obby Lighting Design</a:t>
            </a:r>
            <a:endParaRPr lang="en-US" sz="2400" dirty="0">
              <a:solidFill>
                <a:schemeClr val="accent3">
                  <a:lumMod val="20000"/>
                  <a:lumOff val="80000"/>
                </a:schemeClr>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office</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architecture breadth</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lighting design</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electrical depth</a:t>
            </a:r>
          </a:p>
        </p:txBody>
      </p:sp>
    </p:spTree>
    <p:extLst>
      <p:ext uri="{BB962C8B-B14F-4D97-AF65-F5344CB8AC3E}">
        <p14:creationId xmlns:p14="http://schemas.microsoft.com/office/powerpoint/2010/main" val="76619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par>
                                <p:cTn id="23" presetID="53" presetClass="entr" presetSubtype="16"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par>
                                <p:cTn id="28" presetID="53" presetClass="entr" presetSubtype="16"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3325" y="9524"/>
            <a:ext cx="6413350" cy="6227070"/>
          </a:xfrm>
          <a:prstGeom prst="rect">
            <a:avLst/>
          </a:prstGeom>
        </p:spPr>
      </p:pic>
      <p:sp>
        <p:nvSpPr>
          <p:cNvPr id="8" name="Rectangle 7"/>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smtClean="0">
                <a:solidFill>
                  <a:srgbClr val="199F76"/>
                </a:solidFill>
                <a:latin typeface="Arial Narrow" panose="020B0606020202030204" pitchFamily="34" charset="0"/>
              </a:rPr>
              <a:t>LOBBY</a:t>
            </a:r>
            <a:endParaRPr lang="en-US" sz="2400" b="1" dirty="0">
              <a:solidFill>
                <a:srgbClr val="199F76"/>
              </a:solidFill>
              <a:latin typeface="Arial Narrow" panose="020B0606020202030204" pitchFamily="34" charset="0"/>
            </a:endParaRPr>
          </a:p>
        </p:txBody>
      </p:sp>
      <p:sp>
        <p:nvSpPr>
          <p:cNvPr id="3" name="Rectangle 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sp>
        <p:nvSpPr>
          <p:cNvPr id="9" name="Rectangle 8"/>
          <p:cNvSpPr/>
          <p:nvPr/>
        </p:nvSpPr>
        <p:spPr>
          <a:xfrm>
            <a:off x="9144000"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9"/>
          <p:cNvSpPr/>
          <p:nvPr/>
        </p:nvSpPr>
        <p:spPr>
          <a:xfrm>
            <a:off x="0" y="-7467600"/>
            <a:ext cx="9144000" cy="68580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6" name="TextBox 5"/>
          <p:cNvSpPr txBox="1"/>
          <p:nvPr/>
        </p:nvSpPr>
        <p:spPr>
          <a:xfrm>
            <a:off x="10579893" y="2821019"/>
            <a:ext cx="6281738" cy="461665"/>
          </a:xfrm>
          <a:prstGeom prst="rect">
            <a:avLst/>
          </a:prstGeom>
          <a:noFill/>
        </p:spPr>
        <p:txBody>
          <a:bodyPr wrap="square" rtlCol="0">
            <a:spAutoFit/>
          </a:bodyPr>
          <a:lstStyle/>
          <a:p>
            <a:r>
              <a:rPr lang="en-US" sz="2400" dirty="0" smtClean="0">
                <a:solidFill>
                  <a:srgbClr val="1AA67B"/>
                </a:solidFill>
                <a:latin typeface="Adobe Gothic Std B" pitchFamily="34" charset="-128"/>
                <a:ea typeface="Adobe Gothic Std B" pitchFamily="34" charset="-128"/>
              </a:rPr>
              <a:t>Gateway from history to the contemporary </a:t>
            </a:r>
            <a:endParaRPr lang="en-US" sz="2400" dirty="0">
              <a:solidFill>
                <a:srgbClr val="1AA67B"/>
              </a:solidFill>
              <a:latin typeface="Adobe Gothic Std B" pitchFamily="34" charset="-128"/>
              <a:ea typeface="Adobe Gothic Std B" pitchFamily="34" charset="-128"/>
            </a:endParaRPr>
          </a:p>
        </p:txBody>
      </p:sp>
      <p:sp>
        <p:nvSpPr>
          <p:cNvPr id="13" name="Rectangle 12"/>
          <p:cNvSpPr/>
          <p:nvPr/>
        </p:nvSpPr>
        <p:spPr>
          <a:xfrm>
            <a:off x="19653325" y="10033"/>
            <a:ext cx="6413350" cy="6217036"/>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TextBox 21"/>
          <p:cNvSpPr txBox="1"/>
          <p:nvPr/>
        </p:nvSpPr>
        <p:spPr>
          <a:xfrm>
            <a:off x="20688300" y="1409700"/>
            <a:ext cx="4343400" cy="3416320"/>
          </a:xfrm>
          <a:prstGeom prst="rect">
            <a:avLst/>
          </a:prstGeom>
          <a:noFill/>
        </p:spPr>
        <p:txBody>
          <a:bodyPr wrap="square" rtlCol="0">
            <a:spAutoFit/>
          </a:bodyPr>
          <a:lstStyle/>
          <a:p>
            <a:r>
              <a:rPr lang="en-US" sz="2400" dirty="0" smtClean="0">
                <a:solidFill>
                  <a:schemeClr val="accent3">
                    <a:lumMod val="40000"/>
                    <a:lumOff val="60000"/>
                  </a:schemeClr>
                </a:solidFill>
              </a:rPr>
              <a:t>Visual Considerations</a:t>
            </a:r>
          </a:p>
          <a:p>
            <a:pPr marL="342900" indent="-342900">
              <a:buFont typeface="Wingdings" panose="05000000000000000000" pitchFamily="2" charset="2"/>
              <a:buChar char="§"/>
            </a:pPr>
            <a:r>
              <a:rPr lang="en-US" sz="2400" dirty="0" smtClean="0">
                <a:solidFill>
                  <a:schemeClr val="accent3">
                    <a:lumMod val="40000"/>
                    <a:lumOff val="60000"/>
                  </a:schemeClr>
                </a:solidFill>
              </a:rPr>
              <a:t>Appearance</a:t>
            </a:r>
          </a:p>
          <a:p>
            <a:pPr marL="342900" indent="-342900">
              <a:buFont typeface="Wingdings" panose="05000000000000000000" pitchFamily="2" charset="2"/>
              <a:buChar char="§"/>
            </a:pPr>
            <a:r>
              <a:rPr lang="en-US" sz="2400" dirty="0" smtClean="0">
                <a:solidFill>
                  <a:schemeClr val="accent3">
                    <a:lumMod val="40000"/>
                    <a:lumOff val="60000"/>
                  </a:schemeClr>
                </a:solidFill>
              </a:rPr>
              <a:t>Accenting</a:t>
            </a:r>
          </a:p>
          <a:p>
            <a:pPr marL="342900" indent="-342900">
              <a:buFont typeface="Wingdings" panose="05000000000000000000" pitchFamily="2" charset="2"/>
              <a:buChar char="§"/>
            </a:pPr>
            <a:r>
              <a:rPr lang="en-US" sz="2400" dirty="0" smtClean="0">
                <a:solidFill>
                  <a:schemeClr val="accent3">
                    <a:lumMod val="40000"/>
                    <a:lumOff val="60000"/>
                  </a:schemeClr>
                </a:solidFill>
              </a:rPr>
              <a:t>Flexibility</a:t>
            </a:r>
          </a:p>
          <a:p>
            <a:pPr marL="342900" indent="-342900">
              <a:buFont typeface="Wingdings" panose="05000000000000000000" pitchFamily="2" charset="2"/>
              <a:buChar char="§"/>
            </a:pPr>
            <a:r>
              <a:rPr lang="en-US" sz="2400" dirty="0" smtClean="0">
                <a:solidFill>
                  <a:schemeClr val="accent3">
                    <a:lumMod val="40000"/>
                    <a:lumOff val="60000"/>
                  </a:schemeClr>
                </a:solidFill>
              </a:rPr>
              <a:t>Way finding/Orientation</a:t>
            </a:r>
          </a:p>
          <a:p>
            <a:pPr marL="342900" indent="-342900">
              <a:buFont typeface="Wingdings" panose="05000000000000000000" pitchFamily="2" charset="2"/>
              <a:buChar char="§"/>
            </a:pPr>
            <a:endParaRPr lang="en-US" sz="2400" dirty="0" smtClean="0">
              <a:solidFill>
                <a:schemeClr val="accent3">
                  <a:lumMod val="40000"/>
                  <a:lumOff val="60000"/>
                </a:schemeClr>
              </a:solidFill>
            </a:endParaRPr>
          </a:p>
          <a:p>
            <a:r>
              <a:rPr lang="en-US" sz="2400" dirty="0" smtClean="0">
                <a:solidFill>
                  <a:schemeClr val="accent3">
                    <a:lumMod val="40000"/>
                    <a:lumOff val="60000"/>
                  </a:schemeClr>
                </a:solidFill>
              </a:rPr>
              <a:t>Quality Lighting</a:t>
            </a:r>
          </a:p>
          <a:p>
            <a:pPr marL="342900" indent="-342900">
              <a:buFont typeface="Wingdings" panose="05000000000000000000" pitchFamily="2" charset="2"/>
              <a:buChar char="§"/>
            </a:pPr>
            <a:r>
              <a:rPr lang="en-US" sz="2400" dirty="0" smtClean="0">
                <a:solidFill>
                  <a:schemeClr val="accent3">
                    <a:lumMod val="40000"/>
                    <a:lumOff val="60000"/>
                  </a:schemeClr>
                </a:solidFill>
              </a:rPr>
              <a:t>100lux horizontally</a:t>
            </a:r>
          </a:p>
          <a:p>
            <a:pPr marL="342900" indent="-342900">
              <a:buFont typeface="Wingdings" panose="05000000000000000000" pitchFamily="2" charset="2"/>
              <a:buChar char="§"/>
            </a:pPr>
            <a:r>
              <a:rPr lang="en-US" sz="2400" dirty="0" err="1">
                <a:solidFill>
                  <a:schemeClr val="accent3">
                    <a:lumMod val="40000"/>
                    <a:lumOff val="60000"/>
                  </a:schemeClr>
                </a:solidFill>
              </a:rPr>
              <a:t>a</a:t>
            </a:r>
            <a:r>
              <a:rPr lang="en-US" sz="2400" dirty="0" err="1" smtClean="0">
                <a:solidFill>
                  <a:schemeClr val="accent3">
                    <a:lumMod val="40000"/>
                    <a:lumOff val="60000"/>
                  </a:schemeClr>
                </a:solidFill>
              </a:rPr>
              <a:t>vg:min</a:t>
            </a:r>
            <a:r>
              <a:rPr lang="en-US" sz="2400" dirty="0" smtClean="0">
                <a:solidFill>
                  <a:schemeClr val="accent3">
                    <a:lumMod val="40000"/>
                    <a:lumOff val="60000"/>
                  </a:schemeClr>
                </a:solidFill>
              </a:rPr>
              <a:t> = 4:1</a:t>
            </a:r>
          </a:p>
        </p:txBody>
      </p:sp>
      <p:sp>
        <p:nvSpPr>
          <p:cNvPr id="14" name="TextBox 13"/>
          <p:cNvSpPr txBox="1"/>
          <p:nvPr/>
        </p:nvSpPr>
        <p:spPr>
          <a:xfrm>
            <a:off x="838200" y="647454"/>
            <a:ext cx="4648200" cy="4893647"/>
          </a:xfrm>
          <a:prstGeom prst="rect">
            <a:avLst/>
          </a:prstGeom>
          <a:noFill/>
        </p:spPr>
        <p:txBody>
          <a:bodyPr wrap="square" rtlCol="0">
            <a:spAutoFit/>
          </a:bodyPr>
          <a:lstStyle/>
          <a:p>
            <a:r>
              <a:rPr lang="en-US" sz="2400" dirty="0" smtClean="0">
                <a:solidFill>
                  <a:schemeClr val="accent3">
                    <a:lumMod val="40000"/>
                    <a:lumOff val="60000"/>
                  </a:schemeClr>
                </a:solidFill>
                <a:latin typeface="Adobe Fan Heiti Std B" pitchFamily="34" charset="-128"/>
                <a:ea typeface="Adobe Fan Heiti Std B" pitchFamily="34" charset="-128"/>
              </a:rPr>
              <a:t>OUTLINE</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d</a:t>
            </a:r>
            <a:r>
              <a:rPr lang="en-US" sz="2400" dirty="0" smtClean="0">
                <a:solidFill>
                  <a:srgbClr val="1AA67B"/>
                </a:solidFill>
                <a:latin typeface="Adobe Fan Heiti Std B" pitchFamily="34" charset="-128"/>
                <a:ea typeface="Adobe Fan Heiti Std B" pitchFamily="34" charset="-128"/>
              </a:rPr>
              <a:t>esign </a:t>
            </a:r>
            <a:r>
              <a:rPr lang="en-US" sz="2400" dirty="0">
                <a:solidFill>
                  <a:srgbClr val="1AA67B"/>
                </a:solidFill>
                <a:latin typeface="Adobe Fan Heiti Std B" pitchFamily="34" charset="-128"/>
                <a:ea typeface="Adobe Fan Heiti Std B" pitchFamily="34" charset="-128"/>
              </a:rPr>
              <a:t>c</a:t>
            </a:r>
            <a:r>
              <a:rPr lang="en-US" sz="2400" dirty="0" smtClean="0">
                <a:solidFill>
                  <a:srgbClr val="1AA67B"/>
                </a:solidFill>
                <a:latin typeface="Adobe Fan Heiti Std B" pitchFamily="34" charset="-128"/>
                <a:ea typeface="Adobe Fan Heiti Std B" pitchFamily="34" charset="-128"/>
              </a:rPr>
              <a:t>oncept</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scope of work</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chemeClr val="accent3">
                    <a:lumMod val="20000"/>
                    <a:lumOff val="80000"/>
                  </a:schemeClr>
                </a:solidFill>
                <a:latin typeface="Adobe Fan Heiti Std B" pitchFamily="34" charset="-128"/>
                <a:ea typeface="Adobe Fan Heiti Std B" pitchFamily="34" charset="-128"/>
              </a:rPr>
              <a:t>L</a:t>
            </a:r>
            <a:r>
              <a:rPr lang="en-US" sz="2400" dirty="0" smtClean="0">
                <a:solidFill>
                  <a:schemeClr val="accent3">
                    <a:lumMod val="20000"/>
                    <a:lumOff val="80000"/>
                  </a:schemeClr>
                </a:solidFill>
                <a:latin typeface="Adobe Fan Heiti Std B" pitchFamily="34" charset="-128"/>
                <a:ea typeface="Adobe Fan Heiti Std B" pitchFamily="34" charset="-128"/>
              </a:rPr>
              <a:t>obby Lighting Design</a:t>
            </a:r>
            <a:endParaRPr lang="en-US" sz="2400" dirty="0">
              <a:solidFill>
                <a:schemeClr val="accent3">
                  <a:lumMod val="20000"/>
                  <a:lumOff val="80000"/>
                </a:schemeClr>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office</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architecture breadth</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lighting design</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electrical depth</a:t>
            </a:r>
          </a:p>
        </p:txBody>
      </p:sp>
    </p:spTree>
    <p:extLst>
      <p:ext uri="{BB962C8B-B14F-4D97-AF65-F5344CB8AC3E}">
        <p14:creationId xmlns:p14="http://schemas.microsoft.com/office/powerpoint/2010/main" val="2322494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5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smtClean="0">
                <a:solidFill>
                  <a:srgbClr val="199F76"/>
                </a:solidFill>
                <a:latin typeface="Arial Narrow" panose="020B0606020202030204" pitchFamily="34" charset="0"/>
              </a:rPr>
              <a:t>LUMIANIRES</a:t>
            </a:r>
            <a:endParaRPr lang="en-US" sz="2400" b="1" dirty="0">
              <a:solidFill>
                <a:srgbClr val="199F76"/>
              </a:solidFill>
              <a:latin typeface="Arial Narrow" panose="020B0606020202030204" pitchFamily="34" charset="0"/>
            </a:endParaRPr>
          </a:p>
        </p:txBody>
      </p:sp>
      <p:sp>
        <p:nvSpPr>
          <p:cNvPr id="3" name="Rectangle 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sp>
        <p:nvSpPr>
          <p:cNvPr id="9" name="Rectangle 8"/>
          <p:cNvSpPr/>
          <p:nvPr/>
        </p:nvSpPr>
        <p:spPr>
          <a:xfrm>
            <a:off x="9144000"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9"/>
          <p:cNvSpPr/>
          <p:nvPr/>
        </p:nvSpPr>
        <p:spPr>
          <a:xfrm>
            <a:off x="0" y="-7467600"/>
            <a:ext cx="9144000" cy="68580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grpSp>
        <p:nvGrpSpPr>
          <p:cNvPr id="5" name="Group 4"/>
          <p:cNvGrpSpPr/>
          <p:nvPr/>
        </p:nvGrpSpPr>
        <p:grpSpPr>
          <a:xfrm>
            <a:off x="11658600" y="304800"/>
            <a:ext cx="4199924" cy="5607435"/>
            <a:chOff x="11201400" y="0"/>
            <a:chExt cx="4657124" cy="621703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1400" y="0"/>
              <a:ext cx="4657124" cy="6217035"/>
            </a:xfrm>
            <a:prstGeom prst="rect">
              <a:avLst/>
            </a:prstGeom>
          </p:spPr>
        </p:pic>
        <p:cxnSp>
          <p:nvCxnSpPr>
            <p:cNvPr id="6" name="Straight Connector 5"/>
            <p:cNvCxnSpPr/>
            <p:nvPr/>
          </p:nvCxnSpPr>
          <p:spPr>
            <a:xfrm>
              <a:off x="12192000" y="2633472"/>
              <a:ext cx="1447800"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2192000" y="1600200"/>
              <a:ext cx="1447800"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192000" y="3685032"/>
              <a:ext cx="1447800"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192000" y="4724400"/>
              <a:ext cx="1447800"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2496800" y="2057400"/>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2877800" y="2057400"/>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3258800" y="2057400"/>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2525375" y="3137601"/>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2906375" y="3137601"/>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3287375" y="3137601"/>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2525375" y="4191000"/>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2906375" y="4191000"/>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3287375" y="4191000"/>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2534900" y="1066800"/>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2915900" y="1066800"/>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3296900" y="1066800"/>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12573000" y="5029200"/>
              <a:ext cx="342900" cy="3429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p:nvPr/>
          </p:nvCxnSpPr>
          <p:spPr>
            <a:xfrm>
              <a:off x="12192000" y="5029200"/>
              <a:ext cx="0" cy="6096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2277725" y="4370832"/>
              <a:ext cx="676275" cy="0"/>
            </a:xfrm>
            <a:prstGeom prst="line">
              <a:avLst/>
            </a:prstGeom>
            <a:ln w="38100">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2277725" y="4453128"/>
              <a:ext cx="676275" cy="0"/>
            </a:xfrm>
            <a:prstGeom prst="line">
              <a:avLst/>
            </a:prstGeom>
            <a:ln w="38100">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2277725" y="4526280"/>
              <a:ext cx="676275" cy="0"/>
            </a:xfrm>
            <a:prstGeom prst="line">
              <a:avLst/>
            </a:prstGeom>
            <a:ln w="38100">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2277725" y="4608576"/>
              <a:ext cx="676275" cy="0"/>
            </a:xfrm>
            <a:prstGeom prst="line">
              <a:avLst/>
            </a:prstGeom>
            <a:ln w="38100">
              <a:solidFill>
                <a:srgbClr val="FF66CC"/>
              </a:solidFill>
            </a:ln>
          </p:spPr>
          <p:style>
            <a:lnRef idx="1">
              <a:schemeClr val="accent1"/>
            </a:lnRef>
            <a:fillRef idx="0">
              <a:schemeClr val="accent1"/>
            </a:fillRef>
            <a:effectRef idx="0">
              <a:schemeClr val="accent1"/>
            </a:effectRef>
            <a:fontRef idx="minor">
              <a:schemeClr val="tx1"/>
            </a:fontRef>
          </p:style>
        </p:cxnSp>
      </p:grpSp>
      <p:pic>
        <p:nvPicPr>
          <p:cNvPr id="51" name="Picture 50" descr="http://www.prulite.com/prod/images/items/133_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88200" y="609600"/>
            <a:ext cx="1398270" cy="1346200"/>
          </a:xfrm>
          <a:prstGeom prst="rect">
            <a:avLst/>
          </a:prstGeom>
          <a:noFill/>
          <a:ln w="38100">
            <a:solidFill>
              <a:schemeClr val="accent6"/>
            </a:solidFill>
          </a:ln>
        </p:spPr>
      </p:pic>
      <p:pic>
        <p:nvPicPr>
          <p:cNvPr id="52" name="Picture 51" descr="http://www.elumit.com/manufacturer/62/large_61373.jpg"/>
          <p:cNvPicPr/>
          <p:nvPr/>
        </p:nvPicPr>
        <p:blipFill>
          <a:blip r:embed="rId6">
            <a:extLst>
              <a:ext uri="{28A0092B-C50C-407E-A947-70E740481C1C}">
                <a14:useLocalDpi xmlns:a14="http://schemas.microsoft.com/office/drawing/2010/main" val="0"/>
              </a:ext>
            </a:extLst>
          </a:blip>
          <a:srcRect/>
          <a:stretch>
            <a:fillRect/>
          </a:stretch>
        </p:blipFill>
        <p:spPr bwMode="auto">
          <a:xfrm>
            <a:off x="19888200" y="2514600"/>
            <a:ext cx="1398270" cy="1393337"/>
          </a:xfrm>
          <a:prstGeom prst="rect">
            <a:avLst/>
          </a:prstGeom>
          <a:noFill/>
          <a:ln w="34925">
            <a:solidFill>
              <a:srgbClr val="FF0000"/>
            </a:solidFill>
          </a:ln>
        </p:spPr>
      </p:pic>
      <p:pic>
        <p:nvPicPr>
          <p:cNvPr id="53" name="Picture 52"/>
          <p:cNvPicPr/>
          <p:nvPr/>
        </p:nvPicPr>
        <p:blipFill rotWithShape="1">
          <a:blip r:embed="rId7"/>
          <a:srcRect l="13779" t="3199" r="16942" b="3367"/>
          <a:stretch/>
        </p:blipFill>
        <p:spPr>
          <a:xfrm>
            <a:off x="19888200" y="4582452"/>
            <a:ext cx="1398270" cy="1284948"/>
          </a:xfrm>
          <a:prstGeom prst="rect">
            <a:avLst/>
          </a:prstGeom>
          <a:ln w="34925">
            <a:solidFill>
              <a:srgbClr val="00B0F0"/>
            </a:solidFill>
          </a:ln>
        </p:spPr>
      </p:pic>
      <p:pic>
        <p:nvPicPr>
          <p:cNvPr id="54" name="Picture 53"/>
          <p:cNvPicPr/>
          <p:nvPr/>
        </p:nvPicPr>
        <p:blipFill>
          <a:blip r:embed="rId8"/>
          <a:stretch>
            <a:fillRect/>
          </a:stretch>
        </p:blipFill>
        <p:spPr>
          <a:xfrm>
            <a:off x="22860000" y="1346200"/>
            <a:ext cx="1447800" cy="1346200"/>
          </a:xfrm>
          <a:prstGeom prst="rect">
            <a:avLst/>
          </a:prstGeom>
          <a:ln w="34925">
            <a:solidFill>
              <a:srgbClr val="FF66CC"/>
            </a:solidFill>
          </a:ln>
        </p:spPr>
      </p:pic>
      <p:pic>
        <p:nvPicPr>
          <p:cNvPr id="55" name="Picture 54" descr="http://www.delraylighting.com/images/cylindro_2_lg.jpg"/>
          <p:cNvPicPr/>
          <p:nvPr/>
        </p:nvPicPr>
        <p:blipFill rotWithShape="1">
          <a:blip r:embed="rId9" cstate="print">
            <a:extLst>
              <a:ext uri="{28A0092B-C50C-407E-A947-70E740481C1C}">
                <a14:useLocalDpi xmlns:a14="http://schemas.microsoft.com/office/drawing/2010/main" val="0"/>
              </a:ext>
            </a:extLst>
          </a:blip>
          <a:srcRect l="3088" t="7895" r="2845" b="42836"/>
          <a:stretch/>
        </p:blipFill>
        <p:spPr bwMode="auto">
          <a:xfrm>
            <a:off x="22847300" y="3744252"/>
            <a:ext cx="1447800" cy="1284948"/>
          </a:xfrm>
          <a:prstGeom prst="rect">
            <a:avLst/>
          </a:prstGeom>
          <a:noFill/>
          <a:ln w="34925">
            <a:solidFill>
              <a:srgbClr val="92D050"/>
            </a:solidFill>
          </a:ln>
          <a:extLst>
            <a:ext uri="{53640926-AAD7-44D8-BBD7-CCE9431645EC}">
              <a14:shadowObscured xmlns:a14="http://schemas.microsoft.com/office/drawing/2010/main"/>
            </a:ext>
          </a:extLst>
        </p:spPr>
      </p:pic>
      <p:sp>
        <p:nvSpPr>
          <p:cNvPr id="38" name="TextBox 37"/>
          <p:cNvSpPr txBox="1"/>
          <p:nvPr/>
        </p:nvSpPr>
        <p:spPr>
          <a:xfrm>
            <a:off x="838200" y="647454"/>
            <a:ext cx="4648200" cy="4893647"/>
          </a:xfrm>
          <a:prstGeom prst="rect">
            <a:avLst/>
          </a:prstGeom>
          <a:noFill/>
        </p:spPr>
        <p:txBody>
          <a:bodyPr wrap="square" rtlCol="0">
            <a:spAutoFit/>
          </a:bodyPr>
          <a:lstStyle/>
          <a:p>
            <a:r>
              <a:rPr lang="en-US" sz="2400" dirty="0" smtClean="0">
                <a:solidFill>
                  <a:schemeClr val="accent3">
                    <a:lumMod val="40000"/>
                    <a:lumOff val="60000"/>
                  </a:schemeClr>
                </a:solidFill>
                <a:latin typeface="Adobe Fan Heiti Std B" pitchFamily="34" charset="-128"/>
                <a:ea typeface="Adobe Fan Heiti Std B" pitchFamily="34" charset="-128"/>
              </a:rPr>
              <a:t>OUTLINE</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d</a:t>
            </a:r>
            <a:r>
              <a:rPr lang="en-US" sz="2400" dirty="0" smtClean="0">
                <a:solidFill>
                  <a:srgbClr val="1AA67B"/>
                </a:solidFill>
                <a:latin typeface="Adobe Fan Heiti Std B" pitchFamily="34" charset="-128"/>
                <a:ea typeface="Adobe Fan Heiti Std B" pitchFamily="34" charset="-128"/>
              </a:rPr>
              <a:t>esign </a:t>
            </a:r>
            <a:r>
              <a:rPr lang="en-US" sz="2400" dirty="0">
                <a:solidFill>
                  <a:srgbClr val="1AA67B"/>
                </a:solidFill>
                <a:latin typeface="Adobe Fan Heiti Std B" pitchFamily="34" charset="-128"/>
                <a:ea typeface="Adobe Fan Heiti Std B" pitchFamily="34" charset="-128"/>
              </a:rPr>
              <a:t>c</a:t>
            </a:r>
            <a:r>
              <a:rPr lang="en-US" sz="2400" dirty="0" smtClean="0">
                <a:solidFill>
                  <a:srgbClr val="1AA67B"/>
                </a:solidFill>
                <a:latin typeface="Adobe Fan Heiti Std B" pitchFamily="34" charset="-128"/>
                <a:ea typeface="Adobe Fan Heiti Std B" pitchFamily="34" charset="-128"/>
              </a:rPr>
              <a:t>oncept</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scope of work</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chemeClr val="accent3">
                    <a:lumMod val="20000"/>
                    <a:lumOff val="80000"/>
                  </a:schemeClr>
                </a:solidFill>
                <a:latin typeface="Adobe Fan Heiti Std B" pitchFamily="34" charset="-128"/>
                <a:ea typeface="Adobe Fan Heiti Std B" pitchFamily="34" charset="-128"/>
              </a:rPr>
              <a:t>L</a:t>
            </a:r>
            <a:r>
              <a:rPr lang="en-US" sz="2400" dirty="0" smtClean="0">
                <a:solidFill>
                  <a:schemeClr val="accent3">
                    <a:lumMod val="20000"/>
                    <a:lumOff val="80000"/>
                  </a:schemeClr>
                </a:solidFill>
                <a:latin typeface="Adobe Fan Heiti Std B" pitchFamily="34" charset="-128"/>
                <a:ea typeface="Adobe Fan Heiti Std B" pitchFamily="34" charset="-128"/>
              </a:rPr>
              <a:t>obby Lighting Design</a:t>
            </a:r>
            <a:endParaRPr lang="en-US" sz="2400" dirty="0">
              <a:solidFill>
                <a:schemeClr val="accent3">
                  <a:lumMod val="20000"/>
                  <a:lumOff val="80000"/>
                </a:schemeClr>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office</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architecture breadth</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lighting design</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electrical depth</a:t>
            </a:r>
          </a:p>
        </p:txBody>
      </p:sp>
    </p:spTree>
    <p:extLst>
      <p:ext uri="{BB962C8B-B14F-4D97-AF65-F5344CB8AC3E}">
        <p14:creationId xmlns:p14="http://schemas.microsoft.com/office/powerpoint/2010/main" val="31007024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0"/>
            <a:ext cx="4652483" cy="6217035"/>
          </a:xfrm>
          <a:prstGeom prst="rect">
            <a:avLst/>
          </a:prstGeom>
        </p:spPr>
      </p:pic>
      <p:sp>
        <p:nvSpPr>
          <p:cNvPr id="8" name="Rectangle 7"/>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smtClean="0">
                <a:solidFill>
                  <a:srgbClr val="199F76"/>
                </a:solidFill>
                <a:latin typeface="Arial Narrow" panose="020B0606020202030204" pitchFamily="34" charset="0"/>
              </a:rPr>
              <a:t>RENDERINGS</a:t>
            </a:r>
            <a:endParaRPr lang="en-US" sz="2400" b="1" dirty="0">
              <a:solidFill>
                <a:srgbClr val="199F76"/>
              </a:solidFill>
              <a:latin typeface="Arial Narrow" panose="020B0606020202030204" pitchFamily="34" charset="0"/>
            </a:endParaRPr>
          </a:p>
        </p:txBody>
      </p:sp>
      <p:sp>
        <p:nvSpPr>
          <p:cNvPr id="3" name="Rectangle 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sp>
        <p:nvSpPr>
          <p:cNvPr id="9" name="Rectangle 8"/>
          <p:cNvSpPr/>
          <p:nvPr/>
        </p:nvSpPr>
        <p:spPr>
          <a:xfrm>
            <a:off x="9144000"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9"/>
          <p:cNvSpPr/>
          <p:nvPr/>
        </p:nvSpPr>
        <p:spPr>
          <a:xfrm>
            <a:off x="0" y="-7467600"/>
            <a:ext cx="9144000" cy="68580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35200" y="472887"/>
            <a:ext cx="6217920" cy="529132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43577" y="472887"/>
            <a:ext cx="6217920" cy="5291328"/>
          </a:xfrm>
          <a:prstGeom prst="rect">
            <a:avLst/>
          </a:prstGeom>
        </p:spPr>
      </p:pic>
      <p:sp>
        <p:nvSpPr>
          <p:cNvPr id="16" name="Freeform 15"/>
          <p:cNvSpPr/>
          <p:nvPr/>
        </p:nvSpPr>
        <p:spPr>
          <a:xfrm>
            <a:off x="10109200" y="3441700"/>
            <a:ext cx="1562100" cy="1689100"/>
          </a:xfrm>
          <a:custGeom>
            <a:avLst/>
            <a:gdLst>
              <a:gd name="connsiteX0" fmla="*/ 0 w 1562100"/>
              <a:gd name="connsiteY0" fmla="*/ 1689100 h 1689100"/>
              <a:gd name="connsiteX1" fmla="*/ 1562100 w 1562100"/>
              <a:gd name="connsiteY1" fmla="*/ 1219200 h 1689100"/>
              <a:gd name="connsiteX2" fmla="*/ 63500 w 1562100"/>
              <a:gd name="connsiteY2" fmla="*/ 0 h 1689100"/>
              <a:gd name="connsiteX3" fmla="*/ 0 w 1562100"/>
              <a:gd name="connsiteY3" fmla="*/ 1689100 h 1689100"/>
            </a:gdLst>
            <a:ahLst/>
            <a:cxnLst>
              <a:cxn ang="0">
                <a:pos x="connsiteX0" y="connsiteY0"/>
              </a:cxn>
              <a:cxn ang="0">
                <a:pos x="connsiteX1" y="connsiteY1"/>
              </a:cxn>
              <a:cxn ang="0">
                <a:pos x="connsiteX2" y="connsiteY2"/>
              </a:cxn>
              <a:cxn ang="0">
                <a:pos x="connsiteX3" y="connsiteY3"/>
              </a:cxn>
            </a:cxnLst>
            <a:rect l="l" t="t" r="r" b="b"/>
            <a:pathLst>
              <a:path w="1562100" h="1689100">
                <a:moveTo>
                  <a:pt x="0" y="1689100"/>
                </a:moveTo>
                <a:lnTo>
                  <a:pt x="1562100" y="1219200"/>
                </a:lnTo>
                <a:lnTo>
                  <a:pt x="63500" y="0"/>
                </a:lnTo>
                <a:lnTo>
                  <a:pt x="0" y="1689100"/>
                </a:lnTo>
                <a:close/>
              </a:path>
            </a:pathLst>
          </a:custGeom>
          <a:gradFill flip="none" rotWithShape="1">
            <a:gsLst>
              <a:gs pos="0">
                <a:srgbClr val="1AA67B">
                  <a:lumMod val="86000"/>
                  <a:lumOff val="14000"/>
                </a:srgbClr>
              </a:gs>
              <a:gs pos="36000">
                <a:srgbClr val="1AA67B">
                  <a:shade val="67500"/>
                  <a:satMod val="115000"/>
                  <a:lumMod val="91000"/>
                  <a:lumOff val="9000"/>
                  <a:alpha val="24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rot="10800000">
            <a:off x="10439400" y="533400"/>
            <a:ext cx="1384300" cy="1524000"/>
          </a:xfrm>
          <a:custGeom>
            <a:avLst/>
            <a:gdLst>
              <a:gd name="connsiteX0" fmla="*/ 0 w 1562100"/>
              <a:gd name="connsiteY0" fmla="*/ 1689100 h 1689100"/>
              <a:gd name="connsiteX1" fmla="*/ 1562100 w 1562100"/>
              <a:gd name="connsiteY1" fmla="*/ 1219200 h 1689100"/>
              <a:gd name="connsiteX2" fmla="*/ 63500 w 1562100"/>
              <a:gd name="connsiteY2" fmla="*/ 0 h 1689100"/>
              <a:gd name="connsiteX3" fmla="*/ 0 w 1562100"/>
              <a:gd name="connsiteY3" fmla="*/ 1689100 h 1689100"/>
            </a:gdLst>
            <a:ahLst/>
            <a:cxnLst>
              <a:cxn ang="0">
                <a:pos x="connsiteX0" y="connsiteY0"/>
              </a:cxn>
              <a:cxn ang="0">
                <a:pos x="connsiteX1" y="connsiteY1"/>
              </a:cxn>
              <a:cxn ang="0">
                <a:pos x="connsiteX2" y="connsiteY2"/>
              </a:cxn>
              <a:cxn ang="0">
                <a:pos x="connsiteX3" y="connsiteY3"/>
              </a:cxn>
            </a:cxnLst>
            <a:rect l="l" t="t" r="r" b="b"/>
            <a:pathLst>
              <a:path w="1562100" h="1689100">
                <a:moveTo>
                  <a:pt x="0" y="1689100"/>
                </a:moveTo>
                <a:lnTo>
                  <a:pt x="1562100" y="1219200"/>
                </a:lnTo>
                <a:lnTo>
                  <a:pt x="63500" y="0"/>
                </a:lnTo>
                <a:lnTo>
                  <a:pt x="0" y="1689100"/>
                </a:lnTo>
                <a:close/>
              </a:path>
            </a:pathLst>
          </a:custGeom>
          <a:gradFill flip="none" rotWithShape="1">
            <a:gsLst>
              <a:gs pos="0">
                <a:srgbClr val="1AA67B">
                  <a:lumMod val="87000"/>
                  <a:lumOff val="13000"/>
                </a:srgbClr>
              </a:gs>
              <a:gs pos="47000">
                <a:srgbClr val="1AA67B">
                  <a:shade val="67500"/>
                  <a:satMod val="115000"/>
                  <a:lumMod val="91000"/>
                  <a:lumOff val="9000"/>
                  <a:alpha val="24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38200" y="647454"/>
            <a:ext cx="4648200" cy="4893647"/>
          </a:xfrm>
          <a:prstGeom prst="rect">
            <a:avLst/>
          </a:prstGeom>
          <a:noFill/>
        </p:spPr>
        <p:txBody>
          <a:bodyPr wrap="square" rtlCol="0">
            <a:spAutoFit/>
          </a:bodyPr>
          <a:lstStyle/>
          <a:p>
            <a:r>
              <a:rPr lang="en-US" sz="2400" dirty="0" smtClean="0">
                <a:solidFill>
                  <a:schemeClr val="accent3">
                    <a:lumMod val="40000"/>
                    <a:lumOff val="60000"/>
                  </a:schemeClr>
                </a:solidFill>
                <a:latin typeface="Adobe Fan Heiti Std B" pitchFamily="34" charset="-128"/>
                <a:ea typeface="Adobe Fan Heiti Std B" pitchFamily="34" charset="-128"/>
              </a:rPr>
              <a:t>OUTLINE</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d</a:t>
            </a:r>
            <a:r>
              <a:rPr lang="en-US" sz="2400" dirty="0" smtClean="0">
                <a:solidFill>
                  <a:srgbClr val="1AA67B"/>
                </a:solidFill>
                <a:latin typeface="Adobe Fan Heiti Std B" pitchFamily="34" charset="-128"/>
                <a:ea typeface="Adobe Fan Heiti Std B" pitchFamily="34" charset="-128"/>
              </a:rPr>
              <a:t>esign </a:t>
            </a:r>
            <a:r>
              <a:rPr lang="en-US" sz="2400" dirty="0">
                <a:solidFill>
                  <a:srgbClr val="1AA67B"/>
                </a:solidFill>
                <a:latin typeface="Adobe Fan Heiti Std B" pitchFamily="34" charset="-128"/>
                <a:ea typeface="Adobe Fan Heiti Std B" pitchFamily="34" charset="-128"/>
              </a:rPr>
              <a:t>c</a:t>
            </a:r>
            <a:r>
              <a:rPr lang="en-US" sz="2400" dirty="0" smtClean="0">
                <a:solidFill>
                  <a:srgbClr val="1AA67B"/>
                </a:solidFill>
                <a:latin typeface="Adobe Fan Heiti Std B" pitchFamily="34" charset="-128"/>
                <a:ea typeface="Adobe Fan Heiti Std B" pitchFamily="34" charset="-128"/>
              </a:rPr>
              <a:t>oncept</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scope of work</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chemeClr val="accent3">
                    <a:lumMod val="20000"/>
                    <a:lumOff val="80000"/>
                  </a:schemeClr>
                </a:solidFill>
                <a:latin typeface="Adobe Fan Heiti Std B" pitchFamily="34" charset="-128"/>
                <a:ea typeface="Adobe Fan Heiti Std B" pitchFamily="34" charset="-128"/>
              </a:rPr>
              <a:t>L</a:t>
            </a:r>
            <a:r>
              <a:rPr lang="en-US" sz="2400" dirty="0" smtClean="0">
                <a:solidFill>
                  <a:schemeClr val="accent3">
                    <a:lumMod val="20000"/>
                    <a:lumOff val="80000"/>
                  </a:schemeClr>
                </a:solidFill>
                <a:latin typeface="Adobe Fan Heiti Std B" pitchFamily="34" charset="-128"/>
                <a:ea typeface="Adobe Fan Heiti Std B" pitchFamily="34" charset="-128"/>
              </a:rPr>
              <a:t>obby Lighting Design</a:t>
            </a:r>
            <a:endParaRPr lang="en-US" sz="2400" dirty="0">
              <a:solidFill>
                <a:schemeClr val="accent3">
                  <a:lumMod val="20000"/>
                  <a:lumOff val="80000"/>
                </a:schemeClr>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office</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architecture breadth</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lighting design</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electrical depth</a:t>
            </a:r>
          </a:p>
        </p:txBody>
      </p:sp>
    </p:spTree>
    <p:extLst>
      <p:ext uri="{BB962C8B-B14F-4D97-AF65-F5344CB8AC3E}">
        <p14:creationId xmlns:p14="http://schemas.microsoft.com/office/powerpoint/2010/main" val="233691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smtClean="0">
                <a:solidFill>
                  <a:srgbClr val="199F76"/>
                </a:solidFill>
                <a:latin typeface="Arial Narrow" panose="020B0606020202030204" pitchFamily="34" charset="0"/>
              </a:rPr>
              <a:t>CALCULATION</a:t>
            </a:r>
            <a:endParaRPr lang="en-US" sz="2400" b="1" dirty="0">
              <a:solidFill>
                <a:srgbClr val="199F76"/>
              </a:solidFill>
              <a:latin typeface="Arial Narrow" panose="020B0606020202030204" pitchFamily="34" charset="0"/>
            </a:endParaRPr>
          </a:p>
        </p:txBody>
      </p:sp>
      <p:sp>
        <p:nvSpPr>
          <p:cNvPr id="3" name="Rectangle 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sp>
        <p:nvSpPr>
          <p:cNvPr id="9" name="Rectangle 8"/>
          <p:cNvSpPr/>
          <p:nvPr/>
        </p:nvSpPr>
        <p:spPr>
          <a:xfrm>
            <a:off x="9144000"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9"/>
          <p:cNvSpPr/>
          <p:nvPr/>
        </p:nvSpPr>
        <p:spPr>
          <a:xfrm>
            <a:off x="0" y="-7467600"/>
            <a:ext cx="9144000" cy="68580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9144000" y="597136"/>
            <a:ext cx="5715000" cy="5032796"/>
          </a:xfrm>
          <a:prstGeom prst="rect">
            <a:avLst/>
          </a:prstGeom>
        </p:spPr>
      </p:pic>
      <p:pic>
        <p:nvPicPr>
          <p:cNvPr id="15" name="Picture 14"/>
          <p:cNvPicPr/>
          <p:nvPr/>
        </p:nvPicPr>
        <p:blipFill>
          <a:blip r:embed="rId5"/>
          <a:stretch>
            <a:fillRect/>
          </a:stretch>
        </p:blipFill>
        <p:spPr>
          <a:xfrm>
            <a:off x="20040600" y="-1"/>
            <a:ext cx="5638800" cy="6227070"/>
          </a:xfrm>
          <a:prstGeom prst="rect">
            <a:avLst/>
          </a:prstGeom>
        </p:spPr>
      </p:pic>
      <p:sp>
        <p:nvSpPr>
          <p:cNvPr id="5" name="TextBox 4"/>
          <p:cNvSpPr txBox="1"/>
          <p:nvPr/>
        </p:nvSpPr>
        <p:spPr>
          <a:xfrm>
            <a:off x="15811500" y="4798935"/>
            <a:ext cx="4229100" cy="830997"/>
          </a:xfrm>
          <a:prstGeom prst="rect">
            <a:avLst/>
          </a:prstGeom>
          <a:noFill/>
        </p:spPr>
        <p:txBody>
          <a:bodyPr wrap="square" rtlCol="0">
            <a:spAutoFit/>
          </a:bodyPr>
          <a:lstStyle/>
          <a:p>
            <a:r>
              <a:rPr lang="en-US" sz="2400" dirty="0" smtClean="0">
                <a:solidFill>
                  <a:schemeClr val="bg1"/>
                </a:solidFill>
              </a:rPr>
              <a:t>Average </a:t>
            </a:r>
            <a:r>
              <a:rPr lang="en-US" sz="2400" dirty="0" err="1" smtClean="0">
                <a:solidFill>
                  <a:schemeClr val="bg1"/>
                </a:solidFill>
              </a:rPr>
              <a:t>Illuminance</a:t>
            </a:r>
            <a:r>
              <a:rPr lang="en-US" sz="2400" dirty="0" smtClean="0">
                <a:solidFill>
                  <a:schemeClr val="bg1"/>
                </a:solidFill>
              </a:rPr>
              <a:t> | 29.5Fc</a:t>
            </a:r>
          </a:p>
          <a:p>
            <a:r>
              <a:rPr lang="en-US" sz="2400" dirty="0" err="1" smtClean="0">
                <a:solidFill>
                  <a:schemeClr val="bg1"/>
                </a:solidFill>
              </a:rPr>
              <a:t>Avg</a:t>
            </a:r>
            <a:r>
              <a:rPr lang="en-US" sz="2400" dirty="0" smtClean="0">
                <a:solidFill>
                  <a:schemeClr val="bg1"/>
                </a:solidFill>
              </a:rPr>
              <a:t> : Min | 2.76</a:t>
            </a:r>
            <a:endParaRPr lang="en-US" dirty="0" smtClean="0">
              <a:solidFill>
                <a:schemeClr val="bg1"/>
              </a:solidFill>
            </a:endParaRPr>
          </a:p>
        </p:txBody>
      </p:sp>
      <p:sp>
        <p:nvSpPr>
          <p:cNvPr id="12" name="TextBox 11"/>
          <p:cNvSpPr txBox="1"/>
          <p:nvPr/>
        </p:nvSpPr>
        <p:spPr>
          <a:xfrm>
            <a:off x="838200" y="647454"/>
            <a:ext cx="4648200" cy="4893647"/>
          </a:xfrm>
          <a:prstGeom prst="rect">
            <a:avLst/>
          </a:prstGeom>
          <a:noFill/>
        </p:spPr>
        <p:txBody>
          <a:bodyPr wrap="square" rtlCol="0">
            <a:spAutoFit/>
          </a:bodyPr>
          <a:lstStyle/>
          <a:p>
            <a:r>
              <a:rPr lang="en-US" sz="2400" dirty="0" smtClean="0">
                <a:solidFill>
                  <a:schemeClr val="accent3">
                    <a:lumMod val="40000"/>
                    <a:lumOff val="60000"/>
                  </a:schemeClr>
                </a:solidFill>
                <a:latin typeface="Adobe Fan Heiti Std B" pitchFamily="34" charset="-128"/>
                <a:ea typeface="Adobe Fan Heiti Std B" pitchFamily="34" charset="-128"/>
              </a:rPr>
              <a:t>OUTLINE</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d</a:t>
            </a:r>
            <a:r>
              <a:rPr lang="en-US" sz="2400" dirty="0" smtClean="0">
                <a:solidFill>
                  <a:srgbClr val="1AA67B"/>
                </a:solidFill>
                <a:latin typeface="Adobe Fan Heiti Std B" pitchFamily="34" charset="-128"/>
                <a:ea typeface="Adobe Fan Heiti Std B" pitchFamily="34" charset="-128"/>
              </a:rPr>
              <a:t>esign </a:t>
            </a:r>
            <a:r>
              <a:rPr lang="en-US" sz="2400" dirty="0">
                <a:solidFill>
                  <a:srgbClr val="1AA67B"/>
                </a:solidFill>
                <a:latin typeface="Adobe Fan Heiti Std B" pitchFamily="34" charset="-128"/>
                <a:ea typeface="Adobe Fan Heiti Std B" pitchFamily="34" charset="-128"/>
              </a:rPr>
              <a:t>c</a:t>
            </a:r>
            <a:r>
              <a:rPr lang="en-US" sz="2400" dirty="0" smtClean="0">
                <a:solidFill>
                  <a:srgbClr val="1AA67B"/>
                </a:solidFill>
                <a:latin typeface="Adobe Fan Heiti Std B" pitchFamily="34" charset="-128"/>
                <a:ea typeface="Adobe Fan Heiti Std B" pitchFamily="34" charset="-128"/>
              </a:rPr>
              <a:t>oncept</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scope of work</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chemeClr val="accent3">
                    <a:lumMod val="20000"/>
                    <a:lumOff val="80000"/>
                  </a:schemeClr>
                </a:solidFill>
                <a:latin typeface="Adobe Fan Heiti Std B" pitchFamily="34" charset="-128"/>
                <a:ea typeface="Adobe Fan Heiti Std B" pitchFamily="34" charset="-128"/>
              </a:rPr>
              <a:t>L</a:t>
            </a:r>
            <a:r>
              <a:rPr lang="en-US" sz="2400" dirty="0" smtClean="0">
                <a:solidFill>
                  <a:schemeClr val="accent3">
                    <a:lumMod val="20000"/>
                    <a:lumOff val="80000"/>
                  </a:schemeClr>
                </a:solidFill>
                <a:latin typeface="Adobe Fan Heiti Std B" pitchFamily="34" charset="-128"/>
                <a:ea typeface="Adobe Fan Heiti Std B" pitchFamily="34" charset="-128"/>
              </a:rPr>
              <a:t>obby Lighting Design</a:t>
            </a:r>
            <a:endParaRPr lang="en-US" sz="2400" dirty="0">
              <a:solidFill>
                <a:schemeClr val="accent3">
                  <a:lumMod val="20000"/>
                  <a:lumOff val="80000"/>
                </a:schemeClr>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office</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architecture breadth</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lighting design</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electrical depth</a:t>
            </a:r>
          </a:p>
        </p:txBody>
      </p:sp>
    </p:spTree>
    <p:extLst>
      <p:ext uri="{BB962C8B-B14F-4D97-AF65-F5344CB8AC3E}">
        <p14:creationId xmlns:p14="http://schemas.microsoft.com/office/powerpoint/2010/main" val="37622938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smtClean="0">
                <a:solidFill>
                  <a:srgbClr val="199F76"/>
                </a:solidFill>
                <a:latin typeface="Arial Narrow" panose="020B0606020202030204" pitchFamily="34" charset="0"/>
              </a:rPr>
              <a:t>OFFICE</a:t>
            </a:r>
            <a:endParaRPr lang="en-US" sz="2400" b="1" dirty="0">
              <a:solidFill>
                <a:srgbClr val="199F76"/>
              </a:solidFill>
              <a:latin typeface="Arial Narrow" panose="020B0606020202030204" pitchFamily="34" charset="0"/>
            </a:endParaRPr>
          </a:p>
        </p:txBody>
      </p:sp>
      <p:sp>
        <p:nvSpPr>
          <p:cNvPr id="3" name="Rectangle 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sp>
        <p:nvSpPr>
          <p:cNvPr id="9" name="Rectangle 8"/>
          <p:cNvSpPr/>
          <p:nvPr/>
        </p:nvSpPr>
        <p:spPr>
          <a:xfrm>
            <a:off x="9144000"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9"/>
          <p:cNvSpPr/>
          <p:nvPr/>
        </p:nvSpPr>
        <p:spPr>
          <a:xfrm>
            <a:off x="0" y="-7467600"/>
            <a:ext cx="9144000" cy="68580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6" name="TextBox 5"/>
          <p:cNvSpPr txBox="1"/>
          <p:nvPr/>
        </p:nvSpPr>
        <p:spPr>
          <a:xfrm>
            <a:off x="12016977" y="2621057"/>
            <a:ext cx="3407569" cy="523220"/>
          </a:xfrm>
          <a:prstGeom prst="rect">
            <a:avLst/>
          </a:prstGeom>
          <a:noFill/>
        </p:spPr>
        <p:txBody>
          <a:bodyPr wrap="square" rtlCol="0">
            <a:spAutoFit/>
          </a:bodyPr>
          <a:lstStyle/>
          <a:p>
            <a:r>
              <a:rPr lang="en-US" sz="2800" dirty="0" smtClean="0">
                <a:solidFill>
                  <a:srgbClr val="1AA67B"/>
                </a:solidFill>
                <a:latin typeface="Adobe Gothic Std B" pitchFamily="34" charset="-128"/>
                <a:ea typeface="Adobe Gothic Std B" pitchFamily="34" charset="-128"/>
              </a:rPr>
              <a:t>3</a:t>
            </a:r>
            <a:r>
              <a:rPr lang="en-US" sz="2800" baseline="30000" dirty="0" smtClean="0">
                <a:solidFill>
                  <a:srgbClr val="1AA67B"/>
                </a:solidFill>
                <a:latin typeface="Adobe Gothic Std B" pitchFamily="34" charset="-128"/>
                <a:ea typeface="Adobe Gothic Std B" pitchFamily="34" charset="-128"/>
              </a:rPr>
              <a:t>rd</a:t>
            </a:r>
            <a:r>
              <a:rPr lang="en-US" sz="2800" dirty="0" smtClean="0">
                <a:solidFill>
                  <a:srgbClr val="1AA67B"/>
                </a:solidFill>
                <a:latin typeface="Adobe Gothic Std B" pitchFamily="34" charset="-128"/>
                <a:ea typeface="Adobe Gothic Std B" pitchFamily="34" charset="-128"/>
              </a:rPr>
              <a:t> FLOOR OFFICE</a:t>
            </a:r>
            <a:endParaRPr lang="en-US" sz="2800" dirty="0">
              <a:solidFill>
                <a:srgbClr val="1AA67B"/>
              </a:solidFill>
              <a:latin typeface="Adobe Gothic Std B" pitchFamily="34" charset="-128"/>
              <a:ea typeface="Adobe Gothic Std B" pitchFamily="34" charset="-128"/>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4620" y="20857"/>
            <a:ext cx="8302759" cy="622707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9382" y="0"/>
            <a:ext cx="8302759" cy="6227070"/>
          </a:xfrm>
          <a:prstGeom prst="rect">
            <a:avLst/>
          </a:prstGeom>
        </p:spPr>
      </p:pic>
      <p:sp>
        <p:nvSpPr>
          <p:cNvPr id="12" name="TextBox 11"/>
          <p:cNvSpPr txBox="1"/>
          <p:nvPr/>
        </p:nvSpPr>
        <p:spPr>
          <a:xfrm>
            <a:off x="838200" y="647454"/>
            <a:ext cx="4648200" cy="4893647"/>
          </a:xfrm>
          <a:prstGeom prst="rect">
            <a:avLst/>
          </a:prstGeom>
          <a:noFill/>
        </p:spPr>
        <p:txBody>
          <a:bodyPr wrap="square" rtlCol="0">
            <a:spAutoFit/>
          </a:bodyPr>
          <a:lstStyle/>
          <a:p>
            <a:r>
              <a:rPr lang="en-US" sz="2400" dirty="0" smtClean="0">
                <a:solidFill>
                  <a:srgbClr val="1AA67B"/>
                </a:solidFill>
                <a:latin typeface="Adobe Fan Heiti Std B" pitchFamily="34" charset="-128"/>
                <a:ea typeface="Adobe Fan Heiti Std B" pitchFamily="34" charset="-128"/>
              </a:rPr>
              <a:t>OUTLINE</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d</a:t>
            </a:r>
            <a:r>
              <a:rPr lang="en-US" sz="2400" dirty="0" smtClean="0">
                <a:solidFill>
                  <a:srgbClr val="1AA67B"/>
                </a:solidFill>
                <a:latin typeface="Adobe Fan Heiti Std B" pitchFamily="34" charset="-128"/>
                <a:ea typeface="Adobe Fan Heiti Std B" pitchFamily="34" charset="-128"/>
              </a:rPr>
              <a:t>esign </a:t>
            </a:r>
            <a:r>
              <a:rPr lang="en-US" sz="2400" dirty="0">
                <a:solidFill>
                  <a:srgbClr val="1AA67B"/>
                </a:solidFill>
                <a:latin typeface="Adobe Fan Heiti Std B" pitchFamily="34" charset="-128"/>
                <a:ea typeface="Adobe Fan Heiti Std B" pitchFamily="34" charset="-128"/>
              </a:rPr>
              <a:t>c</a:t>
            </a:r>
            <a:r>
              <a:rPr lang="en-US" sz="2400" dirty="0" smtClean="0">
                <a:solidFill>
                  <a:srgbClr val="1AA67B"/>
                </a:solidFill>
                <a:latin typeface="Adobe Fan Heiti Std B" pitchFamily="34" charset="-128"/>
                <a:ea typeface="Adobe Fan Heiti Std B" pitchFamily="34" charset="-128"/>
              </a:rPr>
              <a:t>oncept</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scope of work</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l</a:t>
            </a:r>
            <a:r>
              <a:rPr lang="en-US" sz="2400" dirty="0" smtClean="0">
                <a:solidFill>
                  <a:srgbClr val="1AA67B"/>
                </a:solidFill>
                <a:latin typeface="Adobe Fan Heiti Std B" pitchFamily="34" charset="-128"/>
                <a:ea typeface="Adobe Fan Heiti Std B" pitchFamily="34" charset="-128"/>
              </a:rPr>
              <a:t>obby lighting design</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a:solidFill>
                  <a:schemeClr val="accent3">
                    <a:lumMod val="20000"/>
                    <a:lumOff val="80000"/>
                  </a:schemeClr>
                </a:solidFill>
                <a:latin typeface="Adobe Fan Heiti Std B" pitchFamily="34" charset="-128"/>
                <a:ea typeface="Adobe Fan Heiti Std B" pitchFamily="34" charset="-128"/>
              </a:rPr>
              <a:t>O</a:t>
            </a:r>
            <a:r>
              <a:rPr lang="en-US" sz="2400" dirty="0" smtClean="0">
                <a:solidFill>
                  <a:schemeClr val="accent3">
                    <a:lumMod val="20000"/>
                    <a:lumOff val="80000"/>
                  </a:schemeClr>
                </a:solidFill>
                <a:latin typeface="Adobe Fan Heiti Std B" pitchFamily="34" charset="-128"/>
                <a:ea typeface="Adobe Fan Heiti Std B" pitchFamily="34" charset="-128"/>
              </a:rPr>
              <a:t>ffice</a:t>
            </a:r>
            <a:endParaRPr lang="en-US" sz="2400" dirty="0">
              <a:solidFill>
                <a:schemeClr val="accent3">
                  <a:lumMod val="20000"/>
                  <a:lumOff val="80000"/>
                </a:schemeClr>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architecture breadth</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lighting design</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electrical depth</a:t>
            </a:r>
          </a:p>
        </p:txBody>
      </p:sp>
    </p:spTree>
    <p:extLst>
      <p:ext uri="{BB962C8B-B14F-4D97-AF65-F5344CB8AC3E}">
        <p14:creationId xmlns:p14="http://schemas.microsoft.com/office/powerpoint/2010/main" val="52828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 4.81481E-6 L 0.33056 -0.00533 " pathEditMode="relative" rAng="0" ptsTypes="AA">
                                      <p:cBhvr>
                                        <p:cTn id="6" dur="2000" fill="hold"/>
                                        <p:tgtEl>
                                          <p:spTgt spid="6"/>
                                        </p:tgtEl>
                                        <p:attrNameLst>
                                          <p:attrName>ppt_x</p:attrName>
                                          <p:attrName>ppt_y</p:attrName>
                                        </p:attrNameLst>
                                      </p:cBhvr>
                                      <p:rCtr x="16528" y="-278"/>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42"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42"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smtClean="0">
                <a:solidFill>
                  <a:srgbClr val="199F76"/>
                </a:solidFill>
                <a:latin typeface="Arial Narrow" panose="020B0606020202030204" pitchFamily="34" charset="0"/>
              </a:rPr>
              <a:t>OFFICE</a:t>
            </a:r>
            <a:endParaRPr lang="en-US" sz="2400" b="1" dirty="0">
              <a:solidFill>
                <a:srgbClr val="199F76"/>
              </a:solidFill>
              <a:latin typeface="Arial Narrow" panose="020B0606020202030204" pitchFamily="34" charset="0"/>
            </a:endParaRPr>
          </a:p>
        </p:txBody>
      </p:sp>
      <p:sp>
        <p:nvSpPr>
          <p:cNvPr id="3" name="Rectangle 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sp>
        <p:nvSpPr>
          <p:cNvPr id="9" name="Rectangle 8"/>
          <p:cNvSpPr/>
          <p:nvPr/>
        </p:nvSpPr>
        <p:spPr>
          <a:xfrm>
            <a:off x="9144000"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9"/>
          <p:cNvSpPr/>
          <p:nvPr/>
        </p:nvSpPr>
        <p:spPr>
          <a:xfrm>
            <a:off x="0" y="-7467600"/>
            <a:ext cx="9144000" cy="68580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6" name="TextBox 5"/>
          <p:cNvSpPr txBox="1"/>
          <p:nvPr/>
        </p:nvSpPr>
        <p:spPr>
          <a:xfrm>
            <a:off x="13073657" y="2594639"/>
            <a:ext cx="1284685" cy="954107"/>
          </a:xfrm>
          <a:prstGeom prst="rect">
            <a:avLst/>
          </a:prstGeom>
          <a:noFill/>
          <a:ln>
            <a:noFill/>
          </a:ln>
        </p:spPr>
        <p:txBody>
          <a:bodyPr wrap="square" rtlCol="0">
            <a:spAutoFit/>
          </a:bodyPr>
          <a:lstStyle/>
          <a:p>
            <a:pPr algn="ctr"/>
            <a:r>
              <a:rPr lang="en-US" sz="2800" dirty="0">
                <a:solidFill>
                  <a:srgbClr val="1AA67B"/>
                </a:solidFill>
                <a:latin typeface="Adobe Gothic Std B" pitchFamily="34" charset="-128"/>
                <a:ea typeface="Adobe Gothic Std B" pitchFamily="34" charset="-128"/>
              </a:rPr>
              <a:t>o</a:t>
            </a:r>
            <a:r>
              <a:rPr lang="en-US" sz="2800" dirty="0" smtClean="0">
                <a:solidFill>
                  <a:srgbClr val="1AA67B"/>
                </a:solidFill>
                <a:latin typeface="Adobe Gothic Std B" pitchFamily="34" charset="-128"/>
                <a:ea typeface="Adobe Gothic Std B" pitchFamily="34" charset="-128"/>
              </a:rPr>
              <a:t>pen</a:t>
            </a:r>
          </a:p>
          <a:p>
            <a:pPr algn="ctr"/>
            <a:r>
              <a:rPr lang="en-US" sz="2800" dirty="0" smtClean="0">
                <a:solidFill>
                  <a:srgbClr val="1AA67B"/>
                </a:solidFill>
                <a:latin typeface="Adobe Gothic Std B" pitchFamily="34" charset="-128"/>
                <a:ea typeface="Adobe Gothic Std B" pitchFamily="34" charset="-128"/>
              </a:rPr>
              <a:t>office</a:t>
            </a:r>
            <a:endParaRPr lang="en-US" sz="2800" dirty="0">
              <a:solidFill>
                <a:srgbClr val="1AA67B"/>
              </a:solidFill>
              <a:latin typeface="Adobe Gothic Std B" pitchFamily="34" charset="-128"/>
              <a:ea typeface="Adobe Gothic Std B" pitchFamily="34" charset="-128"/>
            </a:endParaRPr>
          </a:p>
        </p:txBody>
      </p:sp>
      <p:sp>
        <p:nvSpPr>
          <p:cNvPr id="13" name="TextBox 12"/>
          <p:cNvSpPr txBox="1"/>
          <p:nvPr/>
        </p:nvSpPr>
        <p:spPr>
          <a:xfrm>
            <a:off x="838200" y="647454"/>
            <a:ext cx="4648200" cy="4893647"/>
          </a:xfrm>
          <a:prstGeom prst="rect">
            <a:avLst/>
          </a:prstGeom>
          <a:noFill/>
        </p:spPr>
        <p:txBody>
          <a:bodyPr wrap="square" rtlCol="0">
            <a:spAutoFit/>
          </a:bodyPr>
          <a:lstStyle/>
          <a:p>
            <a:r>
              <a:rPr lang="en-US" sz="2400" dirty="0" smtClean="0">
                <a:solidFill>
                  <a:schemeClr val="accent3">
                    <a:lumMod val="40000"/>
                    <a:lumOff val="60000"/>
                  </a:schemeClr>
                </a:solidFill>
                <a:latin typeface="Adobe Fan Heiti Std B" pitchFamily="34" charset="-128"/>
                <a:ea typeface="Adobe Fan Heiti Std B" pitchFamily="34" charset="-128"/>
              </a:rPr>
              <a:t>OUTLINE</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d</a:t>
            </a:r>
            <a:r>
              <a:rPr lang="en-US" sz="2400" dirty="0" smtClean="0">
                <a:solidFill>
                  <a:srgbClr val="1AA67B"/>
                </a:solidFill>
                <a:latin typeface="Adobe Fan Heiti Std B" pitchFamily="34" charset="-128"/>
                <a:ea typeface="Adobe Fan Heiti Std B" pitchFamily="34" charset="-128"/>
              </a:rPr>
              <a:t>esign </a:t>
            </a:r>
            <a:r>
              <a:rPr lang="en-US" sz="2400" dirty="0">
                <a:solidFill>
                  <a:srgbClr val="1AA67B"/>
                </a:solidFill>
                <a:latin typeface="Adobe Fan Heiti Std B" pitchFamily="34" charset="-128"/>
                <a:ea typeface="Adobe Fan Heiti Std B" pitchFamily="34" charset="-128"/>
              </a:rPr>
              <a:t>c</a:t>
            </a:r>
            <a:r>
              <a:rPr lang="en-US" sz="2400" dirty="0" smtClean="0">
                <a:solidFill>
                  <a:srgbClr val="1AA67B"/>
                </a:solidFill>
                <a:latin typeface="Adobe Fan Heiti Std B" pitchFamily="34" charset="-128"/>
                <a:ea typeface="Adobe Fan Heiti Std B" pitchFamily="34" charset="-128"/>
              </a:rPr>
              <a:t>oncept</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scope of work</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l</a:t>
            </a:r>
            <a:r>
              <a:rPr lang="en-US" sz="2400" dirty="0" smtClean="0">
                <a:solidFill>
                  <a:srgbClr val="1AA67B"/>
                </a:solidFill>
                <a:latin typeface="Adobe Fan Heiti Std B" pitchFamily="34" charset="-128"/>
                <a:ea typeface="Adobe Fan Heiti Std B" pitchFamily="34" charset="-128"/>
              </a:rPr>
              <a:t>obby lighting design</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a:solidFill>
                  <a:schemeClr val="accent3">
                    <a:lumMod val="20000"/>
                    <a:lumOff val="80000"/>
                  </a:schemeClr>
                </a:solidFill>
                <a:latin typeface="Adobe Fan Heiti Std B" pitchFamily="34" charset="-128"/>
                <a:ea typeface="Adobe Fan Heiti Std B" pitchFamily="34" charset="-128"/>
              </a:rPr>
              <a:t>O</a:t>
            </a:r>
            <a:r>
              <a:rPr lang="en-US" sz="2400" dirty="0" smtClean="0">
                <a:solidFill>
                  <a:schemeClr val="accent3">
                    <a:lumMod val="20000"/>
                    <a:lumOff val="80000"/>
                  </a:schemeClr>
                </a:solidFill>
                <a:latin typeface="Adobe Fan Heiti Std B" pitchFamily="34" charset="-128"/>
                <a:ea typeface="Adobe Fan Heiti Std B" pitchFamily="34" charset="-128"/>
              </a:rPr>
              <a:t>ffice</a:t>
            </a:r>
            <a:endParaRPr lang="en-US" sz="2400" dirty="0">
              <a:solidFill>
                <a:schemeClr val="accent3">
                  <a:lumMod val="20000"/>
                  <a:lumOff val="80000"/>
                </a:schemeClr>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	</a:t>
            </a:r>
            <a:r>
              <a:rPr lang="en-US" sz="2400" dirty="0">
                <a:solidFill>
                  <a:schemeClr val="accent3">
                    <a:lumMod val="20000"/>
                    <a:lumOff val="80000"/>
                  </a:schemeClr>
                </a:solidFill>
                <a:latin typeface="Adobe Fan Heiti Std B" pitchFamily="34" charset="-128"/>
                <a:ea typeface="Adobe Fan Heiti Std B" pitchFamily="34" charset="-128"/>
              </a:rPr>
              <a:t>A</a:t>
            </a:r>
            <a:r>
              <a:rPr lang="en-US" sz="2400" dirty="0" smtClean="0">
                <a:solidFill>
                  <a:schemeClr val="accent3">
                    <a:lumMod val="20000"/>
                    <a:lumOff val="80000"/>
                  </a:schemeClr>
                </a:solidFill>
                <a:latin typeface="Adobe Fan Heiti Std B" pitchFamily="34" charset="-128"/>
                <a:ea typeface="Adobe Fan Heiti Std B" pitchFamily="34" charset="-128"/>
              </a:rPr>
              <a:t>rchitecture breadth</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lighting design</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electrical depth</a:t>
            </a:r>
          </a:p>
        </p:txBody>
      </p:sp>
    </p:spTree>
    <p:extLst>
      <p:ext uri="{BB962C8B-B14F-4D97-AF65-F5344CB8AC3E}">
        <p14:creationId xmlns:p14="http://schemas.microsoft.com/office/powerpoint/2010/main" val="11435963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cxnSp>
        <p:nvCxnSpPr>
          <p:cNvPr id="3" name="Straight Connector 2"/>
          <p:cNvCxnSpPr/>
          <p:nvPr/>
        </p:nvCxnSpPr>
        <p:spPr>
          <a:xfrm flipV="1">
            <a:off x="1066800" y="2806835"/>
            <a:ext cx="25755600" cy="12565"/>
          </a:xfrm>
          <a:prstGeom prst="line">
            <a:avLst/>
          </a:prstGeom>
          <a:ln>
            <a:solidFill>
              <a:srgbClr val="189864"/>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371600" y="2322580"/>
            <a:ext cx="4052887" cy="523220"/>
          </a:xfrm>
          <a:prstGeom prst="rect">
            <a:avLst/>
          </a:prstGeom>
          <a:noFill/>
        </p:spPr>
        <p:txBody>
          <a:bodyPr wrap="square" rtlCol="0">
            <a:spAutoFit/>
          </a:bodyPr>
          <a:lstStyle/>
          <a:p>
            <a:r>
              <a:rPr lang="en-US" sz="2800" dirty="0" smtClean="0">
                <a:solidFill>
                  <a:schemeClr val="bg1"/>
                </a:solidFill>
              </a:rPr>
              <a:t>PROJECT OVERVIEW</a:t>
            </a:r>
          </a:p>
        </p:txBody>
      </p:sp>
      <p:sp>
        <p:nvSpPr>
          <p:cNvPr id="22" name="TextBox 21"/>
          <p:cNvSpPr txBox="1"/>
          <p:nvPr/>
        </p:nvSpPr>
        <p:spPr>
          <a:xfrm>
            <a:off x="6781800" y="2322580"/>
            <a:ext cx="4648200" cy="1384995"/>
          </a:xfrm>
          <a:prstGeom prst="rect">
            <a:avLst/>
          </a:prstGeom>
          <a:noFill/>
        </p:spPr>
        <p:txBody>
          <a:bodyPr wrap="square" rtlCol="0">
            <a:spAutoFit/>
          </a:bodyPr>
          <a:lstStyle/>
          <a:p>
            <a:r>
              <a:rPr lang="en-US" sz="2800" dirty="0" smtClean="0">
                <a:solidFill>
                  <a:schemeClr val="bg1"/>
                </a:solidFill>
              </a:rPr>
              <a:t>LOBBY LIGHTING DESIGN</a:t>
            </a:r>
          </a:p>
          <a:p>
            <a:endParaRPr lang="en-US" sz="2800" dirty="0">
              <a:solidFill>
                <a:schemeClr val="bg1"/>
              </a:solidFill>
            </a:endParaRPr>
          </a:p>
          <a:p>
            <a:endParaRPr lang="en-US" sz="2800" dirty="0" smtClean="0">
              <a:solidFill>
                <a:schemeClr val="bg1"/>
              </a:solidFill>
            </a:endParaRPr>
          </a:p>
        </p:txBody>
      </p:sp>
      <p:sp>
        <p:nvSpPr>
          <p:cNvPr id="23" name="TextBox 22"/>
          <p:cNvSpPr txBox="1"/>
          <p:nvPr/>
        </p:nvSpPr>
        <p:spPr>
          <a:xfrm>
            <a:off x="13335000" y="2322580"/>
            <a:ext cx="3505200" cy="523220"/>
          </a:xfrm>
          <a:prstGeom prst="rect">
            <a:avLst/>
          </a:prstGeom>
          <a:noFill/>
        </p:spPr>
        <p:txBody>
          <a:bodyPr wrap="square" rtlCol="0">
            <a:spAutoFit/>
          </a:bodyPr>
          <a:lstStyle/>
          <a:p>
            <a:r>
              <a:rPr lang="en-US" sz="2800" dirty="0" smtClean="0">
                <a:solidFill>
                  <a:schemeClr val="bg1"/>
                </a:solidFill>
              </a:rPr>
              <a:t>OFFICE REDESIGN</a:t>
            </a:r>
          </a:p>
        </p:txBody>
      </p:sp>
      <p:sp>
        <p:nvSpPr>
          <p:cNvPr id="24" name="TextBox 23"/>
          <p:cNvSpPr txBox="1"/>
          <p:nvPr/>
        </p:nvSpPr>
        <p:spPr>
          <a:xfrm>
            <a:off x="19050000" y="2283615"/>
            <a:ext cx="4052887" cy="523220"/>
          </a:xfrm>
          <a:prstGeom prst="rect">
            <a:avLst/>
          </a:prstGeom>
          <a:noFill/>
        </p:spPr>
        <p:txBody>
          <a:bodyPr wrap="square" rtlCol="0">
            <a:spAutoFit/>
          </a:bodyPr>
          <a:lstStyle/>
          <a:p>
            <a:r>
              <a:rPr lang="en-US" sz="2800" dirty="0" smtClean="0">
                <a:solidFill>
                  <a:schemeClr val="bg1"/>
                </a:solidFill>
              </a:rPr>
              <a:t>ELECTRICAL DEPTH</a:t>
            </a:r>
          </a:p>
        </p:txBody>
      </p:sp>
      <p:sp>
        <p:nvSpPr>
          <p:cNvPr id="25" name="TextBox 24"/>
          <p:cNvSpPr txBox="1"/>
          <p:nvPr/>
        </p:nvSpPr>
        <p:spPr>
          <a:xfrm>
            <a:off x="24612600" y="2283615"/>
            <a:ext cx="2209800" cy="523220"/>
          </a:xfrm>
          <a:prstGeom prst="rect">
            <a:avLst/>
          </a:prstGeom>
          <a:noFill/>
        </p:spPr>
        <p:txBody>
          <a:bodyPr wrap="square" rtlCol="0">
            <a:spAutoFit/>
          </a:bodyPr>
          <a:lstStyle/>
          <a:p>
            <a:r>
              <a:rPr lang="en-US" sz="2800" dirty="0" smtClean="0">
                <a:solidFill>
                  <a:schemeClr val="bg1"/>
                </a:solidFill>
              </a:rPr>
              <a:t>SUMMARY</a:t>
            </a:r>
          </a:p>
        </p:txBody>
      </p:sp>
    </p:spTree>
    <p:extLst>
      <p:ext uri="{BB962C8B-B14F-4D97-AF65-F5344CB8AC3E}">
        <p14:creationId xmlns:p14="http://schemas.microsoft.com/office/powerpoint/2010/main" val="62298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3" grpId="0"/>
      <p:bldP spid="2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smtClean="0">
                <a:solidFill>
                  <a:srgbClr val="199F76"/>
                </a:solidFill>
                <a:latin typeface="Arial Narrow" panose="020B0606020202030204" pitchFamily="34" charset="0"/>
              </a:rPr>
              <a:t>ARCHITECTURE DESIGN OBJECTIVES</a:t>
            </a:r>
            <a:endParaRPr lang="en-US" sz="2400" b="1" dirty="0">
              <a:solidFill>
                <a:srgbClr val="199F76"/>
              </a:solidFill>
              <a:latin typeface="Arial Narrow" panose="020B0606020202030204" pitchFamily="34" charset="0"/>
            </a:endParaRPr>
          </a:p>
        </p:txBody>
      </p:sp>
      <p:sp>
        <p:nvSpPr>
          <p:cNvPr id="3" name="Rectangle 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sp>
        <p:nvSpPr>
          <p:cNvPr id="9" name="Rectangle 8"/>
          <p:cNvSpPr/>
          <p:nvPr/>
        </p:nvSpPr>
        <p:spPr>
          <a:xfrm>
            <a:off x="9144000"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9"/>
          <p:cNvSpPr/>
          <p:nvPr/>
        </p:nvSpPr>
        <p:spPr>
          <a:xfrm>
            <a:off x="0" y="-7467600"/>
            <a:ext cx="9144000" cy="68580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6" name="TextBox 5"/>
          <p:cNvSpPr txBox="1"/>
          <p:nvPr/>
        </p:nvSpPr>
        <p:spPr>
          <a:xfrm>
            <a:off x="13073657" y="2594639"/>
            <a:ext cx="1284685" cy="954107"/>
          </a:xfrm>
          <a:prstGeom prst="rect">
            <a:avLst/>
          </a:prstGeom>
          <a:noFill/>
          <a:ln>
            <a:noFill/>
          </a:ln>
        </p:spPr>
        <p:txBody>
          <a:bodyPr wrap="square" rtlCol="0">
            <a:spAutoFit/>
          </a:bodyPr>
          <a:lstStyle/>
          <a:p>
            <a:pPr algn="ctr"/>
            <a:r>
              <a:rPr lang="en-US" sz="2800" dirty="0" smtClean="0">
                <a:solidFill>
                  <a:schemeClr val="bg1"/>
                </a:solidFill>
                <a:latin typeface="Adobe Gothic Std B" pitchFamily="34" charset="-128"/>
                <a:ea typeface="Adobe Gothic Std B" pitchFamily="34" charset="-128"/>
              </a:rPr>
              <a:t>OPEN</a:t>
            </a:r>
          </a:p>
          <a:p>
            <a:pPr algn="ctr"/>
            <a:r>
              <a:rPr lang="en-US" sz="2800" dirty="0" smtClean="0">
                <a:solidFill>
                  <a:srgbClr val="1AA67B"/>
                </a:solidFill>
                <a:latin typeface="Adobe Gothic Std B" pitchFamily="34" charset="-128"/>
                <a:ea typeface="Adobe Gothic Std B" pitchFamily="34" charset="-128"/>
              </a:rPr>
              <a:t>office</a:t>
            </a:r>
            <a:endParaRPr lang="en-US" sz="2800" dirty="0">
              <a:solidFill>
                <a:srgbClr val="1AA67B"/>
              </a:solidFill>
              <a:latin typeface="Adobe Gothic Std B" pitchFamily="34" charset="-128"/>
              <a:ea typeface="Adobe Gothic Std B" pitchFamily="34" charset="-128"/>
            </a:endParaRPr>
          </a:p>
        </p:txBody>
      </p:sp>
      <p:sp>
        <p:nvSpPr>
          <p:cNvPr id="5" name="Rectangle 4"/>
          <p:cNvSpPr/>
          <p:nvPr/>
        </p:nvSpPr>
        <p:spPr>
          <a:xfrm>
            <a:off x="11950085" y="4000496"/>
            <a:ext cx="3541354" cy="461665"/>
          </a:xfrm>
          <a:prstGeom prst="rect">
            <a:avLst/>
          </a:prstGeom>
        </p:spPr>
        <p:txBody>
          <a:bodyPr wrap="none">
            <a:spAutoFit/>
          </a:bodyPr>
          <a:lstStyle/>
          <a:p>
            <a:r>
              <a:rPr lang="en-US" sz="2400" i="1" dirty="0" smtClean="0">
                <a:solidFill>
                  <a:schemeClr val="bg1"/>
                </a:solidFill>
                <a:latin typeface="Adobe Gothic Std B" pitchFamily="34" charset="-128"/>
                <a:ea typeface="Adobe Gothic Std B" pitchFamily="34" charset="-128"/>
              </a:rPr>
              <a:t>Brighten Your Everyday</a:t>
            </a:r>
            <a:endParaRPr lang="en-US" sz="2400" i="1" dirty="0">
              <a:solidFill>
                <a:schemeClr val="bg1"/>
              </a:solidFill>
              <a:latin typeface="Adobe Gothic Std B" pitchFamily="34" charset="-128"/>
              <a:ea typeface="Adobe Gothic Std B" pitchFamily="34" charset="-128"/>
            </a:endParaRPr>
          </a:p>
        </p:txBody>
      </p:sp>
      <p:sp>
        <p:nvSpPr>
          <p:cNvPr id="41" name="Rectangle 40"/>
          <p:cNvSpPr/>
          <p:nvPr/>
        </p:nvSpPr>
        <p:spPr>
          <a:xfrm>
            <a:off x="19278600" y="1905000"/>
            <a:ext cx="7955757" cy="2800767"/>
          </a:xfrm>
          <a:prstGeom prst="rect">
            <a:avLst/>
          </a:prstGeom>
        </p:spPr>
        <p:txBody>
          <a:bodyPr wrap="square">
            <a:spAutoFit/>
          </a:bodyPr>
          <a:lstStyle/>
          <a:p>
            <a:r>
              <a:rPr lang="en-US" dirty="0" smtClean="0">
                <a:solidFill>
                  <a:schemeClr val="bg1"/>
                </a:solidFill>
              </a:rPr>
              <a:t>“Practical</a:t>
            </a:r>
            <a:r>
              <a:rPr lang="en-US" dirty="0">
                <a:solidFill>
                  <a:schemeClr val="bg1"/>
                </a:solidFill>
              </a:rPr>
              <a:t>, aesthetic, and conducive to intended purposes, such as raising productivity, selling merchandise, or improving life style."</a:t>
            </a:r>
            <a:r>
              <a:rPr lang="en-US" dirty="0">
                <a:solidFill>
                  <a:srgbClr val="1AA67B"/>
                </a:solidFill>
              </a:rPr>
              <a:t> </a:t>
            </a:r>
            <a:endParaRPr lang="en-US" dirty="0" smtClean="0">
              <a:solidFill>
                <a:srgbClr val="1AA67B"/>
              </a:solidFill>
            </a:endParaRPr>
          </a:p>
          <a:p>
            <a:r>
              <a:rPr lang="en-US" dirty="0" smtClean="0">
                <a:solidFill>
                  <a:srgbClr val="1AA67B"/>
                </a:solidFill>
              </a:rPr>
              <a:t>-- U.S. Bureau of labor Statistics</a:t>
            </a:r>
          </a:p>
          <a:p>
            <a:endParaRPr lang="en-US" dirty="0" smtClean="0">
              <a:solidFill>
                <a:srgbClr val="1AA67B"/>
              </a:solidFill>
            </a:endParaRPr>
          </a:p>
          <a:p>
            <a:r>
              <a:rPr lang="en-US" dirty="0" smtClean="0">
                <a:solidFill>
                  <a:schemeClr val="bg1"/>
                </a:solidFill>
              </a:rPr>
              <a:t>Interior </a:t>
            </a:r>
            <a:r>
              <a:rPr lang="en-US" dirty="0">
                <a:solidFill>
                  <a:schemeClr val="bg1"/>
                </a:solidFill>
              </a:rPr>
              <a:t>design is a practice that responds to changes in the economy, organization, technology, demographics, and business goals of an organization.</a:t>
            </a:r>
          </a:p>
        </p:txBody>
      </p:sp>
      <p:sp>
        <p:nvSpPr>
          <p:cNvPr id="12" name="TextBox 11"/>
          <p:cNvSpPr txBox="1"/>
          <p:nvPr/>
        </p:nvSpPr>
        <p:spPr>
          <a:xfrm>
            <a:off x="838200" y="647454"/>
            <a:ext cx="4648200" cy="4893647"/>
          </a:xfrm>
          <a:prstGeom prst="rect">
            <a:avLst/>
          </a:prstGeom>
          <a:noFill/>
        </p:spPr>
        <p:txBody>
          <a:bodyPr wrap="square" rtlCol="0">
            <a:spAutoFit/>
          </a:bodyPr>
          <a:lstStyle/>
          <a:p>
            <a:r>
              <a:rPr lang="en-US" sz="2400" dirty="0" smtClean="0">
                <a:solidFill>
                  <a:schemeClr val="accent3">
                    <a:lumMod val="40000"/>
                    <a:lumOff val="60000"/>
                  </a:schemeClr>
                </a:solidFill>
                <a:latin typeface="Adobe Fan Heiti Std B" pitchFamily="34" charset="-128"/>
                <a:ea typeface="Adobe Fan Heiti Std B" pitchFamily="34" charset="-128"/>
              </a:rPr>
              <a:t>OUTLINE</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d</a:t>
            </a:r>
            <a:r>
              <a:rPr lang="en-US" sz="2400" dirty="0" smtClean="0">
                <a:solidFill>
                  <a:srgbClr val="1AA67B"/>
                </a:solidFill>
                <a:latin typeface="Adobe Fan Heiti Std B" pitchFamily="34" charset="-128"/>
                <a:ea typeface="Adobe Fan Heiti Std B" pitchFamily="34" charset="-128"/>
              </a:rPr>
              <a:t>esign </a:t>
            </a:r>
            <a:r>
              <a:rPr lang="en-US" sz="2400" dirty="0">
                <a:solidFill>
                  <a:srgbClr val="1AA67B"/>
                </a:solidFill>
                <a:latin typeface="Adobe Fan Heiti Std B" pitchFamily="34" charset="-128"/>
                <a:ea typeface="Adobe Fan Heiti Std B" pitchFamily="34" charset="-128"/>
              </a:rPr>
              <a:t>c</a:t>
            </a:r>
            <a:r>
              <a:rPr lang="en-US" sz="2400" dirty="0" smtClean="0">
                <a:solidFill>
                  <a:srgbClr val="1AA67B"/>
                </a:solidFill>
                <a:latin typeface="Adobe Fan Heiti Std B" pitchFamily="34" charset="-128"/>
                <a:ea typeface="Adobe Fan Heiti Std B" pitchFamily="34" charset="-128"/>
              </a:rPr>
              <a:t>oncept</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scope of work</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l</a:t>
            </a:r>
            <a:r>
              <a:rPr lang="en-US" sz="2400" dirty="0" smtClean="0">
                <a:solidFill>
                  <a:srgbClr val="1AA67B"/>
                </a:solidFill>
                <a:latin typeface="Adobe Fan Heiti Std B" pitchFamily="34" charset="-128"/>
                <a:ea typeface="Adobe Fan Heiti Std B" pitchFamily="34" charset="-128"/>
              </a:rPr>
              <a:t>obby lighting design</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a:solidFill>
                  <a:schemeClr val="accent3">
                    <a:lumMod val="20000"/>
                    <a:lumOff val="80000"/>
                  </a:schemeClr>
                </a:solidFill>
                <a:latin typeface="Adobe Fan Heiti Std B" pitchFamily="34" charset="-128"/>
                <a:ea typeface="Adobe Fan Heiti Std B" pitchFamily="34" charset="-128"/>
              </a:rPr>
              <a:t>O</a:t>
            </a:r>
            <a:r>
              <a:rPr lang="en-US" sz="2400" dirty="0" smtClean="0">
                <a:solidFill>
                  <a:schemeClr val="accent3">
                    <a:lumMod val="20000"/>
                    <a:lumOff val="80000"/>
                  </a:schemeClr>
                </a:solidFill>
                <a:latin typeface="Adobe Fan Heiti Std B" pitchFamily="34" charset="-128"/>
                <a:ea typeface="Adobe Fan Heiti Std B" pitchFamily="34" charset="-128"/>
              </a:rPr>
              <a:t>ffice</a:t>
            </a:r>
            <a:endParaRPr lang="en-US" sz="2400" dirty="0">
              <a:solidFill>
                <a:schemeClr val="accent3">
                  <a:lumMod val="20000"/>
                  <a:lumOff val="80000"/>
                </a:schemeClr>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	</a:t>
            </a:r>
            <a:r>
              <a:rPr lang="en-US" sz="2400" dirty="0">
                <a:solidFill>
                  <a:schemeClr val="accent3">
                    <a:lumMod val="20000"/>
                    <a:lumOff val="80000"/>
                  </a:schemeClr>
                </a:solidFill>
                <a:latin typeface="Adobe Fan Heiti Std B" pitchFamily="34" charset="-128"/>
                <a:ea typeface="Adobe Fan Heiti Std B" pitchFamily="34" charset="-128"/>
              </a:rPr>
              <a:t>A</a:t>
            </a:r>
            <a:r>
              <a:rPr lang="en-US" sz="2400" dirty="0" smtClean="0">
                <a:solidFill>
                  <a:schemeClr val="accent3">
                    <a:lumMod val="20000"/>
                    <a:lumOff val="80000"/>
                  </a:schemeClr>
                </a:solidFill>
                <a:latin typeface="Adobe Fan Heiti Std B" pitchFamily="34" charset="-128"/>
                <a:ea typeface="Adobe Fan Heiti Std B" pitchFamily="34" charset="-128"/>
              </a:rPr>
              <a:t>rchitecture breadth</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lighting design</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electrical depth</a:t>
            </a:r>
          </a:p>
        </p:txBody>
      </p:sp>
    </p:spTree>
    <p:extLst>
      <p:ext uri="{BB962C8B-B14F-4D97-AF65-F5344CB8AC3E}">
        <p14:creationId xmlns:p14="http://schemas.microsoft.com/office/powerpoint/2010/main" val="121768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smtClean="0">
                <a:solidFill>
                  <a:srgbClr val="199F76"/>
                </a:solidFill>
                <a:latin typeface="Arial Narrow" panose="020B0606020202030204" pitchFamily="34" charset="0"/>
              </a:rPr>
              <a:t>ARCHITECTURE BREADTH</a:t>
            </a:r>
            <a:endParaRPr lang="en-US" sz="2400" b="1" dirty="0">
              <a:solidFill>
                <a:srgbClr val="199F76"/>
              </a:solidFill>
              <a:latin typeface="Arial Narrow" panose="020B0606020202030204" pitchFamily="34" charset="0"/>
            </a:endParaRPr>
          </a:p>
        </p:txBody>
      </p:sp>
      <p:sp>
        <p:nvSpPr>
          <p:cNvPr id="3" name="Rectangle 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sp>
        <p:nvSpPr>
          <p:cNvPr id="9" name="Rectangle 8"/>
          <p:cNvSpPr/>
          <p:nvPr/>
        </p:nvSpPr>
        <p:spPr>
          <a:xfrm>
            <a:off x="9144000"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9"/>
          <p:cNvSpPr/>
          <p:nvPr/>
        </p:nvSpPr>
        <p:spPr>
          <a:xfrm>
            <a:off x="0" y="-7467600"/>
            <a:ext cx="9144000" cy="68580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6" name="TextBox 5"/>
          <p:cNvSpPr txBox="1"/>
          <p:nvPr/>
        </p:nvSpPr>
        <p:spPr>
          <a:xfrm>
            <a:off x="13073657" y="2594639"/>
            <a:ext cx="1284685" cy="954107"/>
          </a:xfrm>
          <a:prstGeom prst="rect">
            <a:avLst/>
          </a:prstGeom>
          <a:noFill/>
          <a:ln>
            <a:noFill/>
          </a:ln>
        </p:spPr>
        <p:txBody>
          <a:bodyPr wrap="square" rtlCol="0">
            <a:spAutoFit/>
          </a:bodyPr>
          <a:lstStyle/>
          <a:p>
            <a:pPr algn="ctr"/>
            <a:r>
              <a:rPr lang="en-US" sz="2800" dirty="0" smtClean="0">
                <a:solidFill>
                  <a:schemeClr val="bg1"/>
                </a:solidFill>
                <a:latin typeface="Adobe Gothic Std B" pitchFamily="34" charset="-128"/>
                <a:ea typeface="Adobe Gothic Std B" pitchFamily="34" charset="-128"/>
              </a:rPr>
              <a:t>OPEN</a:t>
            </a:r>
          </a:p>
          <a:p>
            <a:pPr algn="ctr"/>
            <a:r>
              <a:rPr lang="en-US" sz="2800" dirty="0" smtClean="0">
                <a:solidFill>
                  <a:srgbClr val="1AA67B"/>
                </a:solidFill>
                <a:latin typeface="Adobe Gothic Std B" pitchFamily="34" charset="-128"/>
                <a:ea typeface="Adobe Gothic Std B" pitchFamily="34" charset="-128"/>
              </a:rPr>
              <a:t>office</a:t>
            </a:r>
            <a:endParaRPr lang="en-US" sz="2800" dirty="0">
              <a:solidFill>
                <a:srgbClr val="1AA67B"/>
              </a:solidFill>
              <a:latin typeface="Adobe Gothic Std B" pitchFamily="34" charset="-128"/>
              <a:ea typeface="Adobe Gothic Std B" pitchFamily="34" charset="-128"/>
            </a:endParaRPr>
          </a:p>
        </p:txBody>
      </p:sp>
      <p:sp>
        <p:nvSpPr>
          <p:cNvPr id="5" name="Rectangle 4"/>
          <p:cNvSpPr/>
          <p:nvPr/>
        </p:nvSpPr>
        <p:spPr>
          <a:xfrm>
            <a:off x="11950085" y="4000496"/>
            <a:ext cx="3541354" cy="461665"/>
          </a:xfrm>
          <a:prstGeom prst="rect">
            <a:avLst/>
          </a:prstGeom>
        </p:spPr>
        <p:txBody>
          <a:bodyPr wrap="none">
            <a:spAutoFit/>
          </a:bodyPr>
          <a:lstStyle/>
          <a:p>
            <a:r>
              <a:rPr lang="en-US" sz="2400" i="1" dirty="0" smtClean="0">
                <a:solidFill>
                  <a:schemeClr val="bg1"/>
                </a:solidFill>
                <a:latin typeface="Adobe Gothic Std B" pitchFamily="34" charset="-128"/>
                <a:ea typeface="Adobe Gothic Std B" pitchFamily="34" charset="-128"/>
              </a:rPr>
              <a:t>Brighten Your Everyday</a:t>
            </a:r>
            <a:endParaRPr lang="en-US" sz="2400" i="1" dirty="0">
              <a:solidFill>
                <a:schemeClr val="bg1"/>
              </a:solidFill>
              <a:latin typeface="Adobe Gothic Std B" pitchFamily="34" charset="-128"/>
              <a:ea typeface="Adobe Gothic Std B" pitchFamily="34" charset="-128"/>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17472" y="139033"/>
            <a:ext cx="3885055" cy="5988429"/>
          </a:xfrm>
          <a:prstGeom prst="rect">
            <a:avLst/>
          </a:prstGeom>
        </p:spPr>
      </p:pic>
      <p:sp>
        <p:nvSpPr>
          <p:cNvPr id="13" name="Rectangle 12"/>
          <p:cNvSpPr/>
          <p:nvPr/>
        </p:nvSpPr>
        <p:spPr>
          <a:xfrm>
            <a:off x="22250400" y="1752600"/>
            <a:ext cx="1219200" cy="2057400"/>
          </a:xfrm>
          <a:prstGeom prst="rect">
            <a:avLst/>
          </a:prstGeom>
          <a:solidFill>
            <a:srgbClr val="1AA67B">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eft Brace 29"/>
          <p:cNvSpPr/>
          <p:nvPr/>
        </p:nvSpPr>
        <p:spPr>
          <a:xfrm>
            <a:off x="20561300" y="1752600"/>
            <a:ext cx="304800" cy="2057400"/>
          </a:xfrm>
          <a:prstGeom prst="leftBrace">
            <a:avLst/>
          </a:prstGeom>
          <a:noFill/>
          <a:ln w="28575">
            <a:solidFill>
              <a:srgbClr val="1AA67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Arrow Connector 31"/>
          <p:cNvCxnSpPr/>
          <p:nvPr/>
        </p:nvCxnSpPr>
        <p:spPr>
          <a:xfrm flipH="1">
            <a:off x="24793004" y="3733800"/>
            <a:ext cx="2334196" cy="0"/>
          </a:xfrm>
          <a:prstGeom prst="straightConnector1">
            <a:avLst/>
          </a:prstGeom>
          <a:ln w="28575">
            <a:solidFill>
              <a:srgbClr val="1AA67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4917400" y="3352800"/>
            <a:ext cx="2362201" cy="400110"/>
          </a:xfrm>
          <a:prstGeom prst="rect">
            <a:avLst/>
          </a:prstGeom>
          <a:noFill/>
        </p:spPr>
        <p:txBody>
          <a:bodyPr wrap="square" rtlCol="0">
            <a:spAutoFit/>
          </a:bodyPr>
          <a:lstStyle/>
          <a:p>
            <a:r>
              <a:rPr lang="en-US" sz="2000" dirty="0" smtClean="0">
                <a:solidFill>
                  <a:schemeClr val="bg1"/>
                </a:solidFill>
              </a:rPr>
              <a:t>3</a:t>
            </a:r>
            <a:r>
              <a:rPr lang="en-US" sz="2000" baseline="30000" dirty="0" smtClean="0">
                <a:solidFill>
                  <a:schemeClr val="bg1"/>
                </a:solidFill>
              </a:rPr>
              <a:t>rd</a:t>
            </a:r>
            <a:r>
              <a:rPr lang="en-US" sz="2000" dirty="0" smtClean="0">
                <a:solidFill>
                  <a:schemeClr val="bg1"/>
                </a:solidFill>
              </a:rPr>
              <a:t> floor office area</a:t>
            </a:r>
            <a:endParaRPr lang="en-US" sz="2000" dirty="0">
              <a:solidFill>
                <a:schemeClr val="bg1"/>
              </a:solidFill>
            </a:endParaRPr>
          </a:p>
        </p:txBody>
      </p:sp>
      <p:sp>
        <p:nvSpPr>
          <p:cNvPr id="17" name="TextBox 16"/>
          <p:cNvSpPr txBox="1"/>
          <p:nvPr/>
        </p:nvSpPr>
        <p:spPr>
          <a:xfrm>
            <a:off x="18567399" y="2581245"/>
            <a:ext cx="1993901" cy="400110"/>
          </a:xfrm>
          <a:prstGeom prst="rect">
            <a:avLst/>
          </a:prstGeom>
          <a:noFill/>
        </p:spPr>
        <p:txBody>
          <a:bodyPr wrap="square" rtlCol="0">
            <a:spAutoFit/>
          </a:bodyPr>
          <a:lstStyle/>
          <a:p>
            <a:r>
              <a:rPr lang="en-US" sz="2000" dirty="0" smtClean="0">
                <a:solidFill>
                  <a:schemeClr val="bg1"/>
                </a:solidFill>
              </a:rPr>
              <a:t>Affecting Floors</a:t>
            </a:r>
            <a:endParaRPr lang="en-US" sz="2000" dirty="0">
              <a:solidFill>
                <a:schemeClr val="bg1"/>
              </a:solidFill>
            </a:endParaRPr>
          </a:p>
        </p:txBody>
      </p:sp>
      <p:sp>
        <p:nvSpPr>
          <p:cNvPr id="18" name="TextBox 17"/>
          <p:cNvSpPr txBox="1"/>
          <p:nvPr/>
        </p:nvSpPr>
        <p:spPr>
          <a:xfrm>
            <a:off x="838200" y="647454"/>
            <a:ext cx="4648200" cy="4893647"/>
          </a:xfrm>
          <a:prstGeom prst="rect">
            <a:avLst/>
          </a:prstGeom>
          <a:noFill/>
        </p:spPr>
        <p:txBody>
          <a:bodyPr wrap="square" rtlCol="0">
            <a:spAutoFit/>
          </a:bodyPr>
          <a:lstStyle/>
          <a:p>
            <a:r>
              <a:rPr lang="en-US" sz="2400" dirty="0" smtClean="0">
                <a:solidFill>
                  <a:schemeClr val="accent3">
                    <a:lumMod val="40000"/>
                    <a:lumOff val="60000"/>
                  </a:schemeClr>
                </a:solidFill>
                <a:latin typeface="Adobe Fan Heiti Std B" pitchFamily="34" charset="-128"/>
                <a:ea typeface="Adobe Fan Heiti Std B" pitchFamily="34" charset="-128"/>
              </a:rPr>
              <a:t>OUTLINE</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d</a:t>
            </a:r>
            <a:r>
              <a:rPr lang="en-US" sz="2400" dirty="0" smtClean="0">
                <a:solidFill>
                  <a:srgbClr val="1AA67B"/>
                </a:solidFill>
                <a:latin typeface="Adobe Fan Heiti Std B" pitchFamily="34" charset="-128"/>
                <a:ea typeface="Adobe Fan Heiti Std B" pitchFamily="34" charset="-128"/>
              </a:rPr>
              <a:t>esign </a:t>
            </a:r>
            <a:r>
              <a:rPr lang="en-US" sz="2400" dirty="0">
                <a:solidFill>
                  <a:srgbClr val="1AA67B"/>
                </a:solidFill>
                <a:latin typeface="Adobe Fan Heiti Std B" pitchFamily="34" charset="-128"/>
                <a:ea typeface="Adobe Fan Heiti Std B" pitchFamily="34" charset="-128"/>
              </a:rPr>
              <a:t>c</a:t>
            </a:r>
            <a:r>
              <a:rPr lang="en-US" sz="2400" dirty="0" smtClean="0">
                <a:solidFill>
                  <a:srgbClr val="1AA67B"/>
                </a:solidFill>
                <a:latin typeface="Adobe Fan Heiti Std B" pitchFamily="34" charset="-128"/>
                <a:ea typeface="Adobe Fan Heiti Std B" pitchFamily="34" charset="-128"/>
              </a:rPr>
              <a:t>oncept</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scope of work</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l</a:t>
            </a:r>
            <a:r>
              <a:rPr lang="en-US" sz="2400" dirty="0" smtClean="0">
                <a:solidFill>
                  <a:srgbClr val="1AA67B"/>
                </a:solidFill>
                <a:latin typeface="Adobe Fan Heiti Std B" pitchFamily="34" charset="-128"/>
                <a:ea typeface="Adobe Fan Heiti Std B" pitchFamily="34" charset="-128"/>
              </a:rPr>
              <a:t>obby lighting design</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a:solidFill>
                  <a:schemeClr val="accent3">
                    <a:lumMod val="20000"/>
                    <a:lumOff val="80000"/>
                  </a:schemeClr>
                </a:solidFill>
                <a:latin typeface="Adobe Fan Heiti Std B" pitchFamily="34" charset="-128"/>
                <a:ea typeface="Adobe Fan Heiti Std B" pitchFamily="34" charset="-128"/>
              </a:rPr>
              <a:t>O</a:t>
            </a:r>
            <a:r>
              <a:rPr lang="en-US" sz="2400" dirty="0" smtClean="0">
                <a:solidFill>
                  <a:schemeClr val="accent3">
                    <a:lumMod val="20000"/>
                    <a:lumOff val="80000"/>
                  </a:schemeClr>
                </a:solidFill>
                <a:latin typeface="Adobe Fan Heiti Std B" pitchFamily="34" charset="-128"/>
                <a:ea typeface="Adobe Fan Heiti Std B" pitchFamily="34" charset="-128"/>
              </a:rPr>
              <a:t>ffice</a:t>
            </a:r>
            <a:endParaRPr lang="en-US" sz="2400" dirty="0">
              <a:solidFill>
                <a:schemeClr val="accent3">
                  <a:lumMod val="20000"/>
                  <a:lumOff val="80000"/>
                </a:schemeClr>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	</a:t>
            </a:r>
            <a:r>
              <a:rPr lang="en-US" sz="2400" dirty="0">
                <a:solidFill>
                  <a:schemeClr val="accent3">
                    <a:lumMod val="20000"/>
                    <a:lumOff val="80000"/>
                  </a:schemeClr>
                </a:solidFill>
                <a:latin typeface="Adobe Fan Heiti Std B" pitchFamily="34" charset="-128"/>
                <a:ea typeface="Adobe Fan Heiti Std B" pitchFamily="34" charset="-128"/>
              </a:rPr>
              <a:t>A</a:t>
            </a:r>
            <a:r>
              <a:rPr lang="en-US" sz="2400" dirty="0" smtClean="0">
                <a:solidFill>
                  <a:schemeClr val="accent3">
                    <a:lumMod val="20000"/>
                    <a:lumOff val="80000"/>
                  </a:schemeClr>
                </a:solidFill>
                <a:latin typeface="Adobe Fan Heiti Std B" pitchFamily="34" charset="-128"/>
                <a:ea typeface="Adobe Fan Heiti Std B" pitchFamily="34" charset="-128"/>
              </a:rPr>
              <a:t>rchitecture breadth</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lighting design</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electrical depth</a:t>
            </a:r>
          </a:p>
        </p:txBody>
      </p:sp>
    </p:spTree>
    <p:extLst>
      <p:ext uri="{BB962C8B-B14F-4D97-AF65-F5344CB8AC3E}">
        <p14:creationId xmlns:p14="http://schemas.microsoft.com/office/powerpoint/2010/main" val="283499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0" grpId="0" animBg="1"/>
      <p:bldP spid="39"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smtClean="0">
                <a:solidFill>
                  <a:srgbClr val="199F76"/>
                </a:solidFill>
                <a:latin typeface="Arial Narrow" panose="020B0606020202030204" pitchFamily="34" charset="0"/>
              </a:rPr>
              <a:t>ARCHITECTURE BREADTH</a:t>
            </a:r>
            <a:endParaRPr lang="en-US" sz="2400" b="1" dirty="0">
              <a:solidFill>
                <a:srgbClr val="199F76"/>
              </a:solidFill>
              <a:latin typeface="Arial Narrow" panose="020B0606020202030204" pitchFamily="34" charset="0"/>
            </a:endParaRPr>
          </a:p>
        </p:txBody>
      </p:sp>
      <p:sp>
        <p:nvSpPr>
          <p:cNvPr id="3" name="Rectangle 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sp>
        <p:nvSpPr>
          <p:cNvPr id="9" name="Rectangle 8"/>
          <p:cNvSpPr/>
          <p:nvPr/>
        </p:nvSpPr>
        <p:spPr>
          <a:xfrm>
            <a:off x="9144000"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9"/>
          <p:cNvSpPr/>
          <p:nvPr/>
        </p:nvSpPr>
        <p:spPr>
          <a:xfrm>
            <a:off x="0" y="-7467600"/>
            <a:ext cx="9144000" cy="68580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3050" y="0"/>
            <a:ext cx="3088040" cy="621703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92400" y="10039"/>
            <a:ext cx="3088036" cy="621703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15982" y="5"/>
            <a:ext cx="3088036" cy="6217030"/>
          </a:xfrm>
          <a:prstGeom prst="rect">
            <a:avLst/>
          </a:prstGeom>
        </p:spPr>
      </p:pic>
      <p:sp>
        <p:nvSpPr>
          <p:cNvPr id="13" name="TextBox 12"/>
          <p:cNvSpPr txBox="1"/>
          <p:nvPr/>
        </p:nvSpPr>
        <p:spPr>
          <a:xfrm>
            <a:off x="12251090" y="5447594"/>
            <a:ext cx="995362" cy="769441"/>
          </a:xfrm>
          <a:prstGeom prst="rect">
            <a:avLst/>
          </a:prstGeom>
          <a:noFill/>
        </p:spPr>
        <p:txBody>
          <a:bodyPr wrap="square" rtlCol="0">
            <a:spAutoFit/>
          </a:bodyPr>
          <a:lstStyle/>
          <a:p>
            <a:r>
              <a:rPr lang="en-US" dirty="0" smtClean="0">
                <a:solidFill>
                  <a:srgbClr val="1AA67B"/>
                </a:solidFill>
              </a:rPr>
              <a:t>3</a:t>
            </a:r>
            <a:r>
              <a:rPr lang="en-US" baseline="30000" dirty="0" smtClean="0">
                <a:solidFill>
                  <a:srgbClr val="1AA67B"/>
                </a:solidFill>
              </a:rPr>
              <a:t>rd</a:t>
            </a:r>
            <a:r>
              <a:rPr lang="en-US" dirty="0" smtClean="0">
                <a:solidFill>
                  <a:srgbClr val="1AA67B"/>
                </a:solidFill>
              </a:rPr>
              <a:t> floor</a:t>
            </a:r>
            <a:endParaRPr lang="en-US" dirty="0">
              <a:solidFill>
                <a:srgbClr val="1AA67B"/>
              </a:solidFill>
            </a:endParaRPr>
          </a:p>
        </p:txBody>
      </p:sp>
      <p:sp>
        <p:nvSpPr>
          <p:cNvPr id="16" name="TextBox 15"/>
          <p:cNvSpPr txBox="1"/>
          <p:nvPr/>
        </p:nvSpPr>
        <p:spPr>
          <a:xfrm>
            <a:off x="18480436" y="5457628"/>
            <a:ext cx="995362" cy="769441"/>
          </a:xfrm>
          <a:prstGeom prst="rect">
            <a:avLst/>
          </a:prstGeom>
          <a:noFill/>
        </p:spPr>
        <p:txBody>
          <a:bodyPr wrap="square" rtlCol="0">
            <a:spAutoFit/>
          </a:bodyPr>
          <a:lstStyle/>
          <a:p>
            <a:r>
              <a:rPr lang="en-US" dirty="0" smtClean="0">
                <a:solidFill>
                  <a:srgbClr val="1AA67B"/>
                </a:solidFill>
              </a:rPr>
              <a:t>4</a:t>
            </a:r>
            <a:r>
              <a:rPr lang="en-US" baseline="30000" dirty="0" smtClean="0">
                <a:solidFill>
                  <a:srgbClr val="1AA67B"/>
                </a:solidFill>
              </a:rPr>
              <a:t>th</a:t>
            </a:r>
            <a:r>
              <a:rPr lang="en-US" dirty="0" smtClean="0">
                <a:solidFill>
                  <a:srgbClr val="1AA67B"/>
                </a:solidFill>
              </a:rPr>
              <a:t>  floor</a:t>
            </a:r>
            <a:endParaRPr lang="en-US" dirty="0">
              <a:solidFill>
                <a:srgbClr val="1AA67B"/>
              </a:solidFill>
            </a:endParaRPr>
          </a:p>
        </p:txBody>
      </p:sp>
      <p:sp>
        <p:nvSpPr>
          <p:cNvPr id="17" name="TextBox 16"/>
          <p:cNvSpPr txBox="1"/>
          <p:nvPr/>
        </p:nvSpPr>
        <p:spPr>
          <a:xfrm>
            <a:off x="24404018" y="5457628"/>
            <a:ext cx="995362" cy="769441"/>
          </a:xfrm>
          <a:prstGeom prst="rect">
            <a:avLst/>
          </a:prstGeom>
          <a:noFill/>
        </p:spPr>
        <p:txBody>
          <a:bodyPr wrap="square" rtlCol="0">
            <a:spAutoFit/>
          </a:bodyPr>
          <a:lstStyle/>
          <a:p>
            <a:r>
              <a:rPr lang="en-US" dirty="0" smtClean="0">
                <a:solidFill>
                  <a:srgbClr val="1AA67B"/>
                </a:solidFill>
              </a:rPr>
              <a:t>5</a:t>
            </a:r>
            <a:r>
              <a:rPr lang="en-US" baseline="30000" dirty="0" smtClean="0">
                <a:solidFill>
                  <a:srgbClr val="1AA67B"/>
                </a:solidFill>
              </a:rPr>
              <a:t>th</a:t>
            </a:r>
            <a:r>
              <a:rPr lang="en-US" dirty="0" smtClean="0">
                <a:solidFill>
                  <a:srgbClr val="1AA67B"/>
                </a:solidFill>
              </a:rPr>
              <a:t> floor</a:t>
            </a:r>
            <a:endParaRPr lang="en-US" dirty="0">
              <a:solidFill>
                <a:srgbClr val="1AA67B"/>
              </a:solidFill>
            </a:endParaRPr>
          </a:p>
        </p:txBody>
      </p:sp>
      <p:sp>
        <p:nvSpPr>
          <p:cNvPr id="15" name="TextBox 14"/>
          <p:cNvSpPr txBox="1"/>
          <p:nvPr/>
        </p:nvSpPr>
        <p:spPr>
          <a:xfrm>
            <a:off x="838200" y="647454"/>
            <a:ext cx="4648200" cy="4893647"/>
          </a:xfrm>
          <a:prstGeom prst="rect">
            <a:avLst/>
          </a:prstGeom>
          <a:noFill/>
        </p:spPr>
        <p:txBody>
          <a:bodyPr wrap="square" rtlCol="0">
            <a:spAutoFit/>
          </a:bodyPr>
          <a:lstStyle/>
          <a:p>
            <a:r>
              <a:rPr lang="en-US" sz="2400" dirty="0" smtClean="0">
                <a:solidFill>
                  <a:schemeClr val="accent3">
                    <a:lumMod val="40000"/>
                    <a:lumOff val="60000"/>
                  </a:schemeClr>
                </a:solidFill>
                <a:latin typeface="Adobe Fan Heiti Std B" pitchFamily="34" charset="-128"/>
                <a:ea typeface="Adobe Fan Heiti Std B" pitchFamily="34" charset="-128"/>
              </a:rPr>
              <a:t>OUTLINE</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d</a:t>
            </a:r>
            <a:r>
              <a:rPr lang="en-US" sz="2400" dirty="0" smtClean="0">
                <a:solidFill>
                  <a:srgbClr val="1AA67B"/>
                </a:solidFill>
                <a:latin typeface="Adobe Fan Heiti Std B" pitchFamily="34" charset="-128"/>
                <a:ea typeface="Adobe Fan Heiti Std B" pitchFamily="34" charset="-128"/>
              </a:rPr>
              <a:t>esign </a:t>
            </a:r>
            <a:r>
              <a:rPr lang="en-US" sz="2400" dirty="0">
                <a:solidFill>
                  <a:srgbClr val="1AA67B"/>
                </a:solidFill>
                <a:latin typeface="Adobe Fan Heiti Std B" pitchFamily="34" charset="-128"/>
                <a:ea typeface="Adobe Fan Heiti Std B" pitchFamily="34" charset="-128"/>
              </a:rPr>
              <a:t>c</a:t>
            </a:r>
            <a:r>
              <a:rPr lang="en-US" sz="2400" dirty="0" smtClean="0">
                <a:solidFill>
                  <a:srgbClr val="1AA67B"/>
                </a:solidFill>
                <a:latin typeface="Adobe Fan Heiti Std B" pitchFamily="34" charset="-128"/>
                <a:ea typeface="Adobe Fan Heiti Std B" pitchFamily="34" charset="-128"/>
              </a:rPr>
              <a:t>oncept</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scope of work</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l</a:t>
            </a:r>
            <a:r>
              <a:rPr lang="en-US" sz="2400" dirty="0" smtClean="0">
                <a:solidFill>
                  <a:srgbClr val="1AA67B"/>
                </a:solidFill>
                <a:latin typeface="Adobe Fan Heiti Std B" pitchFamily="34" charset="-128"/>
                <a:ea typeface="Adobe Fan Heiti Std B" pitchFamily="34" charset="-128"/>
              </a:rPr>
              <a:t>obby lighting design</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a:solidFill>
                  <a:schemeClr val="accent3">
                    <a:lumMod val="20000"/>
                    <a:lumOff val="80000"/>
                  </a:schemeClr>
                </a:solidFill>
                <a:latin typeface="Adobe Fan Heiti Std B" pitchFamily="34" charset="-128"/>
                <a:ea typeface="Adobe Fan Heiti Std B" pitchFamily="34" charset="-128"/>
              </a:rPr>
              <a:t>O</a:t>
            </a:r>
            <a:r>
              <a:rPr lang="en-US" sz="2400" dirty="0" smtClean="0">
                <a:solidFill>
                  <a:schemeClr val="accent3">
                    <a:lumMod val="20000"/>
                    <a:lumOff val="80000"/>
                  </a:schemeClr>
                </a:solidFill>
                <a:latin typeface="Adobe Fan Heiti Std B" pitchFamily="34" charset="-128"/>
                <a:ea typeface="Adobe Fan Heiti Std B" pitchFamily="34" charset="-128"/>
              </a:rPr>
              <a:t>ffice</a:t>
            </a:r>
            <a:endParaRPr lang="en-US" sz="2400" dirty="0">
              <a:solidFill>
                <a:schemeClr val="accent3">
                  <a:lumMod val="20000"/>
                  <a:lumOff val="80000"/>
                </a:schemeClr>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	</a:t>
            </a:r>
            <a:r>
              <a:rPr lang="en-US" sz="2400" dirty="0">
                <a:solidFill>
                  <a:schemeClr val="accent3">
                    <a:lumMod val="20000"/>
                    <a:lumOff val="80000"/>
                  </a:schemeClr>
                </a:solidFill>
                <a:latin typeface="Adobe Fan Heiti Std B" pitchFamily="34" charset="-128"/>
                <a:ea typeface="Adobe Fan Heiti Std B" pitchFamily="34" charset="-128"/>
              </a:rPr>
              <a:t>A</a:t>
            </a:r>
            <a:r>
              <a:rPr lang="en-US" sz="2400" dirty="0" smtClean="0">
                <a:solidFill>
                  <a:schemeClr val="accent3">
                    <a:lumMod val="20000"/>
                    <a:lumOff val="80000"/>
                  </a:schemeClr>
                </a:solidFill>
                <a:latin typeface="Adobe Fan Heiti Std B" pitchFamily="34" charset="-128"/>
                <a:ea typeface="Adobe Fan Heiti Std B" pitchFamily="34" charset="-128"/>
              </a:rPr>
              <a:t>rchitecture breadth</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lighting design</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electrical depth</a:t>
            </a:r>
          </a:p>
        </p:txBody>
      </p:sp>
    </p:spTree>
    <p:extLst>
      <p:ext uri="{BB962C8B-B14F-4D97-AF65-F5344CB8AC3E}">
        <p14:creationId xmlns:p14="http://schemas.microsoft.com/office/powerpoint/2010/main" val="35143451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3801849" y="1590552"/>
            <a:ext cx="6217036" cy="3035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rgbClr val="199F76"/>
                </a:solidFill>
                <a:latin typeface="Arial Narrow" panose="020B0606020202030204" pitchFamily="34" charset="0"/>
              </a:rPr>
              <a:t>ARCHITECTURE BREADTH</a:t>
            </a:r>
          </a:p>
        </p:txBody>
      </p:sp>
      <p:sp>
        <p:nvSpPr>
          <p:cNvPr id="3" name="Rectangle 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sp>
        <p:nvSpPr>
          <p:cNvPr id="9" name="Rectangle 8"/>
          <p:cNvSpPr/>
          <p:nvPr/>
        </p:nvSpPr>
        <p:spPr>
          <a:xfrm>
            <a:off x="9144000"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9"/>
          <p:cNvSpPr/>
          <p:nvPr/>
        </p:nvSpPr>
        <p:spPr>
          <a:xfrm>
            <a:off x="0" y="-7467600"/>
            <a:ext cx="9144000" cy="68580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3" name="TextBox 12"/>
          <p:cNvSpPr txBox="1"/>
          <p:nvPr/>
        </p:nvSpPr>
        <p:spPr>
          <a:xfrm>
            <a:off x="12251090" y="5447594"/>
            <a:ext cx="995362" cy="769441"/>
          </a:xfrm>
          <a:prstGeom prst="rect">
            <a:avLst/>
          </a:prstGeom>
          <a:noFill/>
        </p:spPr>
        <p:txBody>
          <a:bodyPr wrap="square" rtlCol="0">
            <a:spAutoFit/>
          </a:bodyPr>
          <a:lstStyle/>
          <a:p>
            <a:r>
              <a:rPr lang="en-US" dirty="0" smtClean="0">
                <a:solidFill>
                  <a:srgbClr val="1AA67B"/>
                </a:solidFill>
              </a:rPr>
              <a:t>3</a:t>
            </a:r>
            <a:r>
              <a:rPr lang="en-US" baseline="30000" dirty="0" smtClean="0">
                <a:solidFill>
                  <a:srgbClr val="1AA67B"/>
                </a:solidFill>
              </a:rPr>
              <a:t>rd</a:t>
            </a:r>
            <a:r>
              <a:rPr lang="en-US" dirty="0" smtClean="0">
                <a:solidFill>
                  <a:srgbClr val="1AA67B"/>
                </a:solidFill>
              </a:rPr>
              <a:t> floor</a:t>
            </a:r>
            <a:endParaRPr lang="en-US" dirty="0">
              <a:solidFill>
                <a:srgbClr val="1AA67B"/>
              </a:solidFill>
            </a:endParaRPr>
          </a:p>
        </p:txBody>
      </p:sp>
      <p:sp>
        <p:nvSpPr>
          <p:cNvPr id="16" name="TextBox 15"/>
          <p:cNvSpPr txBox="1"/>
          <p:nvPr/>
        </p:nvSpPr>
        <p:spPr>
          <a:xfrm>
            <a:off x="18480436" y="5457628"/>
            <a:ext cx="995362" cy="769441"/>
          </a:xfrm>
          <a:prstGeom prst="rect">
            <a:avLst/>
          </a:prstGeom>
          <a:noFill/>
        </p:spPr>
        <p:txBody>
          <a:bodyPr wrap="square" rtlCol="0">
            <a:spAutoFit/>
          </a:bodyPr>
          <a:lstStyle/>
          <a:p>
            <a:r>
              <a:rPr lang="en-US" dirty="0" smtClean="0">
                <a:solidFill>
                  <a:srgbClr val="1AA67B"/>
                </a:solidFill>
              </a:rPr>
              <a:t>4</a:t>
            </a:r>
            <a:r>
              <a:rPr lang="en-US" baseline="30000" dirty="0" smtClean="0">
                <a:solidFill>
                  <a:srgbClr val="1AA67B"/>
                </a:solidFill>
              </a:rPr>
              <a:t>th</a:t>
            </a:r>
            <a:r>
              <a:rPr lang="en-US" dirty="0" smtClean="0">
                <a:solidFill>
                  <a:srgbClr val="1AA67B"/>
                </a:solidFill>
              </a:rPr>
              <a:t>  floor</a:t>
            </a:r>
            <a:endParaRPr lang="en-US" dirty="0">
              <a:solidFill>
                <a:srgbClr val="1AA67B"/>
              </a:solidFill>
            </a:endParaRPr>
          </a:p>
        </p:txBody>
      </p:sp>
      <p:sp>
        <p:nvSpPr>
          <p:cNvPr id="17" name="TextBox 16"/>
          <p:cNvSpPr txBox="1"/>
          <p:nvPr/>
        </p:nvSpPr>
        <p:spPr>
          <a:xfrm>
            <a:off x="24404018" y="5457628"/>
            <a:ext cx="995362" cy="769441"/>
          </a:xfrm>
          <a:prstGeom prst="rect">
            <a:avLst/>
          </a:prstGeom>
          <a:noFill/>
        </p:spPr>
        <p:txBody>
          <a:bodyPr wrap="square" rtlCol="0">
            <a:spAutoFit/>
          </a:bodyPr>
          <a:lstStyle/>
          <a:p>
            <a:r>
              <a:rPr lang="en-US" dirty="0" smtClean="0">
                <a:solidFill>
                  <a:srgbClr val="1AA67B"/>
                </a:solidFill>
              </a:rPr>
              <a:t>5</a:t>
            </a:r>
            <a:r>
              <a:rPr lang="en-US" baseline="30000" dirty="0" smtClean="0">
                <a:solidFill>
                  <a:srgbClr val="1AA67B"/>
                </a:solidFill>
              </a:rPr>
              <a:t>th</a:t>
            </a:r>
            <a:r>
              <a:rPr lang="en-US" dirty="0" smtClean="0">
                <a:solidFill>
                  <a:srgbClr val="1AA67B"/>
                </a:solidFill>
              </a:rPr>
              <a:t> floor</a:t>
            </a:r>
            <a:endParaRPr lang="en-US" dirty="0">
              <a:solidFill>
                <a:srgbClr val="1AA67B"/>
              </a:solidFill>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2287" y="1572663"/>
            <a:ext cx="6246121" cy="3062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760051" y="1598469"/>
            <a:ext cx="6236084" cy="3051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838200" y="647454"/>
            <a:ext cx="4648200" cy="4893647"/>
          </a:xfrm>
          <a:prstGeom prst="rect">
            <a:avLst/>
          </a:prstGeom>
          <a:noFill/>
        </p:spPr>
        <p:txBody>
          <a:bodyPr wrap="square" rtlCol="0">
            <a:spAutoFit/>
          </a:bodyPr>
          <a:lstStyle/>
          <a:p>
            <a:r>
              <a:rPr lang="en-US" sz="2400" dirty="0" smtClean="0">
                <a:solidFill>
                  <a:schemeClr val="accent3">
                    <a:lumMod val="40000"/>
                    <a:lumOff val="60000"/>
                  </a:schemeClr>
                </a:solidFill>
                <a:latin typeface="Adobe Fan Heiti Std B" pitchFamily="34" charset="-128"/>
                <a:ea typeface="Adobe Fan Heiti Std B" pitchFamily="34" charset="-128"/>
              </a:rPr>
              <a:t>OUTLINE</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d</a:t>
            </a:r>
            <a:r>
              <a:rPr lang="en-US" sz="2400" dirty="0" smtClean="0">
                <a:solidFill>
                  <a:srgbClr val="1AA67B"/>
                </a:solidFill>
                <a:latin typeface="Adobe Fan Heiti Std B" pitchFamily="34" charset="-128"/>
                <a:ea typeface="Adobe Fan Heiti Std B" pitchFamily="34" charset="-128"/>
              </a:rPr>
              <a:t>esign </a:t>
            </a:r>
            <a:r>
              <a:rPr lang="en-US" sz="2400" dirty="0">
                <a:solidFill>
                  <a:srgbClr val="1AA67B"/>
                </a:solidFill>
                <a:latin typeface="Adobe Fan Heiti Std B" pitchFamily="34" charset="-128"/>
                <a:ea typeface="Adobe Fan Heiti Std B" pitchFamily="34" charset="-128"/>
              </a:rPr>
              <a:t>c</a:t>
            </a:r>
            <a:r>
              <a:rPr lang="en-US" sz="2400" dirty="0" smtClean="0">
                <a:solidFill>
                  <a:srgbClr val="1AA67B"/>
                </a:solidFill>
                <a:latin typeface="Adobe Fan Heiti Std B" pitchFamily="34" charset="-128"/>
                <a:ea typeface="Adobe Fan Heiti Std B" pitchFamily="34" charset="-128"/>
              </a:rPr>
              <a:t>oncept</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scope of work</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l</a:t>
            </a:r>
            <a:r>
              <a:rPr lang="en-US" sz="2400" dirty="0" smtClean="0">
                <a:solidFill>
                  <a:srgbClr val="1AA67B"/>
                </a:solidFill>
                <a:latin typeface="Adobe Fan Heiti Std B" pitchFamily="34" charset="-128"/>
                <a:ea typeface="Adobe Fan Heiti Std B" pitchFamily="34" charset="-128"/>
              </a:rPr>
              <a:t>obby lighting design</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a:solidFill>
                  <a:schemeClr val="accent3">
                    <a:lumMod val="20000"/>
                    <a:lumOff val="80000"/>
                  </a:schemeClr>
                </a:solidFill>
                <a:latin typeface="Adobe Fan Heiti Std B" pitchFamily="34" charset="-128"/>
                <a:ea typeface="Adobe Fan Heiti Std B" pitchFamily="34" charset="-128"/>
              </a:rPr>
              <a:t>O</a:t>
            </a:r>
            <a:r>
              <a:rPr lang="en-US" sz="2400" dirty="0" smtClean="0">
                <a:solidFill>
                  <a:schemeClr val="accent3">
                    <a:lumMod val="20000"/>
                    <a:lumOff val="80000"/>
                  </a:schemeClr>
                </a:solidFill>
                <a:latin typeface="Adobe Fan Heiti Std B" pitchFamily="34" charset="-128"/>
                <a:ea typeface="Adobe Fan Heiti Std B" pitchFamily="34" charset="-128"/>
              </a:rPr>
              <a:t>ffice</a:t>
            </a:r>
            <a:endParaRPr lang="en-US" sz="2400" dirty="0">
              <a:solidFill>
                <a:schemeClr val="accent3">
                  <a:lumMod val="20000"/>
                  <a:lumOff val="80000"/>
                </a:schemeClr>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	</a:t>
            </a:r>
            <a:r>
              <a:rPr lang="en-US" sz="2400" dirty="0">
                <a:solidFill>
                  <a:schemeClr val="accent3">
                    <a:lumMod val="20000"/>
                    <a:lumOff val="80000"/>
                  </a:schemeClr>
                </a:solidFill>
                <a:latin typeface="Adobe Fan Heiti Std B" pitchFamily="34" charset="-128"/>
                <a:ea typeface="Adobe Fan Heiti Std B" pitchFamily="34" charset="-128"/>
              </a:rPr>
              <a:t>A</a:t>
            </a:r>
            <a:r>
              <a:rPr lang="en-US" sz="2400" dirty="0" smtClean="0">
                <a:solidFill>
                  <a:schemeClr val="accent3">
                    <a:lumMod val="20000"/>
                    <a:lumOff val="80000"/>
                  </a:schemeClr>
                </a:solidFill>
                <a:latin typeface="Adobe Fan Heiti Std B" pitchFamily="34" charset="-128"/>
                <a:ea typeface="Adobe Fan Heiti Std B" pitchFamily="34" charset="-128"/>
              </a:rPr>
              <a:t>rchitecture breadth</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lighting design</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electrical depth</a:t>
            </a:r>
          </a:p>
        </p:txBody>
      </p:sp>
    </p:spTree>
    <p:extLst>
      <p:ext uri="{BB962C8B-B14F-4D97-AF65-F5344CB8AC3E}">
        <p14:creationId xmlns:p14="http://schemas.microsoft.com/office/powerpoint/2010/main" val="18205245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rgbClr val="199F76"/>
                </a:solidFill>
                <a:latin typeface="Arial Narrow" panose="020B0606020202030204" pitchFamily="34" charset="0"/>
              </a:rPr>
              <a:t>ARCHITECTURE BREADTH</a:t>
            </a:r>
          </a:p>
        </p:txBody>
      </p:sp>
      <p:sp>
        <p:nvSpPr>
          <p:cNvPr id="3" name="Rectangle 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sp>
        <p:nvSpPr>
          <p:cNvPr id="9" name="Rectangle 8"/>
          <p:cNvSpPr/>
          <p:nvPr/>
        </p:nvSpPr>
        <p:spPr>
          <a:xfrm>
            <a:off x="9144000"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9"/>
          <p:cNvSpPr/>
          <p:nvPr/>
        </p:nvSpPr>
        <p:spPr>
          <a:xfrm>
            <a:off x="0" y="-7467600"/>
            <a:ext cx="9144000" cy="68580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6000" contrast="-19000"/>
                    </a14:imgEffect>
                  </a14:imgLayer>
                </a14:imgProps>
              </a:ext>
              <a:ext uri="{28A0092B-C50C-407E-A947-70E740481C1C}">
                <a14:useLocalDpi xmlns:a14="http://schemas.microsoft.com/office/drawing/2010/main" val="0"/>
              </a:ext>
            </a:extLst>
          </a:blip>
          <a:srcRect l="958" t="8127" r="958" b="7835"/>
          <a:stretch/>
        </p:blipFill>
        <p:spPr>
          <a:xfrm>
            <a:off x="19045237" y="829863"/>
            <a:ext cx="7629525" cy="4446776"/>
          </a:xfrm>
          <a:prstGeom prst="rect">
            <a:avLst/>
          </a:prstGeom>
          <a:ln w="31750">
            <a:solidFill>
              <a:srgbClr val="1AA67B"/>
            </a:solidFill>
          </a:ln>
          <a:effectLst/>
        </p:spPr>
      </p:pic>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8000" contrast="15000"/>
                    </a14:imgEffect>
                  </a14:imgLayer>
                </a14:imgProps>
              </a:ext>
              <a:ext uri="{28A0092B-C50C-407E-A947-70E740481C1C}">
                <a14:useLocalDpi xmlns:a14="http://schemas.microsoft.com/office/drawing/2010/main" val="0"/>
              </a:ext>
            </a:extLst>
          </a:blip>
          <a:srcRect l="896" t="8127" r="896" b="7835"/>
          <a:stretch/>
        </p:blipFill>
        <p:spPr>
          <a:xfrm>
            <a:off x="9901236" y="829863"/>
            <a:ext cx="7639051" cy="4446776"/>
          </a:xfrm>
          <a:prstGeom prst="rect">
            <a:avLst/>
          </a:prstGeom>
          <a:ln w="34925">
            <a:solidFill>
              <a:srgbClr val="FF0000"/>
            </a:solidFill>
          </a:ln>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3200" y="4038600"/>
            <a:ext cx="2590800" cy="2290140"/>
          </a:xfrm>
          <a:prstGeom prst="rect">
            <a:avLst/>
          </a:prstGeom>
        </p:spPr>
      </p:pic>
      <p:cxnSp>
        <p:nvCxnSpPr>
          <p:cNvPr id="18" name="Straight Arrow Connector 17"/>
          <p:cNvCxnSpPr/>
          <p:nvPr/>
        </p:nvCxnSpPr>
        <p:spPr>
          <a:xfrm flipV="1">
            <a:off x="6096000" y="5276639"/>
            <a:ext cx="1143000" cy="607530"/>
          </a:xfrm>
          <a:prstGeom prst="straightConnector1">
            <a:avLst/>
          </a:prstGeom>
          <a:ln w="571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8686800" y="3429000"/>
            <a:ext cx="838200" cy="609600"/>
          </a:xfrm>
          <a:prstGeom prst="straightConnector1">
            <a:avLst/>
          </a:prstGeom>
          <a:ln w="41275">
            <a:solidFill>
              <a:srgbClr val="1AA67B"/>
            </a:solidFill>
            <a:tailEnd type="stealth"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38200" y="647454"/>
            <a:ext cx="4648200" cy="4893647"/>
          </a:xfrm>
          <a:prstGeom prst="rect">
            <a:avLst/>
          </a:prstGeom>
          <a:noFill/>
        </p:spPr>
        <p:txBody>
          <a:bodyPr wrap="square" rtlCol="0">
            <a:spAutoFit/>
          </a:bodyPr>
          <a:lstStyle/>
          <a:p>
            <a:r>
              <a:rPr lang="en-US" sz="2400" dirty="0" smtClean="0">
                <a:solidFill>
                  <a:schemeClr val="accent3">
                    <a:lumMod val="40000"/>
                    <a:lumOff val="60000"/>
                  </a:schemeClr>
                </a:solidFill>
                <a:latin typeface="Adobe Fan Heiti Std B" pitchFamily="34" charset="-128"/>
                <a:ea typeface="Adobe Fan Heiti Std B" pitchFamily="34" charset="-128"/>
              </a:rPr>
              <a:t>OUTLINE</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d</a:t>
            </a:r>
            <a:r>
              <a:rPr lang="en-US" sz="2400" dirty="0" smtClean="0">
                <a:solidFill>
                  <a:srgbClr val="1AA67B"/>
                </a:solidFill>
                <a:latin typeface="Adobe Fan Heiti Std B" pitchFamily="34" charset="-128"/>
                <a:ea typeface="Adobe Fan Heiti Std B" pitchFamily="34" charset="-128"/>
              </a:rPr>
              <a:t>esign </a:t>
            </a:r>
            <a:r>
              <a:rPr lang="en-US" sz="2400" dirty="0">
                <a:solidFill>
                  <a:srgbClr val="1AA67B"/>
                </a:solidFill>
                <a:latin typeface="Adobe Fan Heiti Std B" pitchFamily="34" charset="-128"/>
                <a:ea typeface="Adobe Fan Heiti Std B" pitchFamily="34" charset="-128"/>
              </a:rPr>
              <a:t>c</a:t>
            </a:r>
            <a:r>
              <a:rPr lang="en-US" sz="2400" dirty="0" smtClean="0">
                <a:solidFill>
                  <a:srgbClr val="1AA67B"/>
                </a:solidFill>
                <a:latin typeface="Adobe Fan Heiti Std B" pitchFamily="34" charset="-128"/>
                <a:ea typeface="Adobe Fan Heiti Std B" pitchFamily="34" charset="-128"/>
              </a:rPr>
              <a:t>oncept</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scope of work</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l</a:t>
            </a:r>
            <a:r>
              <a:rPr lang="en-US" sz="2400" dirty="0" smtClean="0">
                <a:solidFill>
                  <a:srgbClr val="1AA67B"/>
                </a:solidFill>
                <a:latin typeface="Adobe Fan Heiti Std B" pitchFamily="34" charset="-128"/>
                <a:ea typeface="Adobe Fan Heiti Std B" pitchFamily="34" charset="-128"/>
              </a:rPr>
              <a:t>obby lighting design</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a:solidFill>
                  <a:schemeClr val="accent3">
                    <a:lumMod val="20000"/>
                    <a:lumOff val="80000"/>
                  </a:schemeClr>
                </a:solidFill>
                <a:latin typeface="Adobe Fan Heiti Std B" pitchFamily="34" charset="-128"/>
                <a:ea typeface="Adobe Fan Heiti Std B" pitchFamily="34" charset="-128"/>
              </a:rPr>
              <a:t>O</a:t>
            </a:r>
            <a:r>
              <a:rPr lang="en-US" sz="2400" dirty="0" smtClean="0">
                <a:solidFill>
                  <a:schemeClr val="accent3">
                    <a:lumMod val="20000"/>
                    <a:lumOff val="80000"/>
                  </a:schemeClr>
                </a:solidFill>
                <a:latin typeface="Adobe Fan Heiti Std B" pitchFamily="34" charset="-128"/>
                <a:ea typeface="Adobe Fan Heiti Std B" pitchFamily="34" charset="-128"/>
              </a:rPr>
              <a:t>ffice</a:t>
            </a:r>
            <a:endParaRPr lang="en-US" sz="2400" dirty="0">
              <a:solidFill>
                <a:schemeClr val="accent3">
                  <a:lumMod val="20000"/>
                  <a:lumOff val="80000"/>
                </a:schemeClr>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	</a:t>
            </a:r>
            <a:r>
              <a:rPr lang="en-US" sz="2400" dirty="0">
                <a:solidFill>
                  <a:schemeClr val="accent3">
                    <a:lumMod val="20000"/>
                    <a:lumOff val="80000"/>
                  </a:schemeClr>
                </a:solidFill>
                <a:latin typeface="Adobe Fan Heiti Std B" pitchFamily="34" charset="-128"/>
                <a:ea typeface="Adobe Fan Heiti Std B" pitchFamily="34" charset="-128"/>
              </a:rPr>
              <a:t>A</a:t>
            </a:r>
            <a:r>
              <a:rPr lang="en-US" sz="2400" dirty="0" smtClean="0">
                <a:solidFill>
                  <a:schemeClr val="accent3">
                    <a:lumMod val="20000"/>
                    <a:lumOff val="80000"/>
                  </a:schemeClr>
                </a:solidFill>
                <a:latin typeface="Adobe Fan Heiti Std B" pitchFamily="34" charset="-128"/>
                <a:ea typeface="Adobe Fan Heiti Std B" pitchFamily="34" charset="-128"/>
              </a:rPr>
              <a:t>rchitecture breadth</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lighting design</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electrical depth</a:t>
            </a:r>
          </a:p>
        </p:txBody>
      </p:sp>
    </p:spTree>
    <p:extLst>
      <p:ext uri="{BB962C8B-B14F-4D97-AF65-F5344CB8AC3E}">
        <p14:creationId xmlns:p14="http://schemas.microsoft.com/office/powerpoint/2010/main" val="31478821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7999" y="-1"/>
            <a:ext cx="9449895" cy="6217036"/>
          </a:xfrm>
          <a:prstGeom prst="rect">
            <a:avLst/>
          </a:prstGeom>
        </p:spPr>
      </p:pic>
      <p:sp>
        <p:nvSpPr>
          <p:cNvPr id="8" name="Rectangle 7"/>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smtClean="0">
                <a:solidFill>
                  <a:srgbClr val="199F76"/>
                </a:solidFill>
                <a:latin typeface="Arial Narrow" panose="020B0606020202030204" pitchFamily="34" charset="0"/>
              </a:rPr>
              <a:t>LIGHTING CRITERIA</a:t>
            </a:r>
            <a:endParaRPr lang="en-US" sz="2400" b="1" dirty="0">
              <a:solidFill>
                <a:srgbClr val="199F76"/>
              </a:solidFill>
              <a:latin typeface="Arial Narrow" panose="020B0606020202030204" pitchFamily="34" charset="0"/>
            </a:endParaRPr>
          </a:p>
        </p:txBody>
      </p:sp>
      <p:sp>
        <p:nvSpPr>
          <p:cNvPr id="3" name="Rectangle 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sp>
        <p:nvSpPr>
          <p:cNvPr id="9" name="Rectangle 8"/>
          <p:cNvSpPr/>
          <p:nvPr/>
        </p:nvSpPr>
        <p:spPr>
          <a:xfrm>
            <a:off x="9144000"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9"/>
          <p:cNvSpPr/>
          <p:nvPr/>
        </p:nvSpPr>
        <p:spPr>
          <a:xfrm>
            <a:off x="0" y="-7467600"/>
            <a:ext cx="9144000" cy="68580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6" name="TextBox 5"/>
          <p:cNvSpPr txBox="1"/>
          <p:nvPr/>
        </p:nvSpPr>
        <p:spPr>
          <a:xfrm>
            <a:off x="11322843" y="2848055"/>
            <a:ext cx="4795838" cy="492443"/>
          </a:xfrm>
          <a:prstGeom prst="rect">
            <a:avLst/>
          </a:prstGeom>
          <a:noFill/>
        </p:spPr>
        <p:txBody>
          <a:bodyPr wrap="square" rtlCol="0">
            <a:spAutoFit/>
          </a:bodyPr>
          <a:lstStyle/>
          <a:p>
            <a:r>
              <a:rPr lang="en-US" sz="2600" dirty="0" smtClean="0">
                <a:solidFill>
                  <a:srgbClr val="1AA67B"/>
                </a:solidFill>
                <a:latin typeface="Adobe Gothic Std B" pitchFamily="34" charset="-128"/>
                <a:ea typeface="Adobe Gothic Std B" pitchFamily="34" charset="-128"/>
              </a:rPr>
              <a:t>OFFICE LIGHTING REDESIGN</a:t>
            </a:r>
            <a:endParaRPr lang="en-US" sz="2600" dirty="0">
              <a:solidFill>
                <a:srgbClr val="1AA67B"/>
              </a:solidFill>
              <a:latin typeface="Adobe Gothic Std B" pitchFamily="34" charset="-128"/>
              <a:ea typeface="Adobe Gothic Std B" pitchFamily="34" charset="-128"/>
            </a:endParaRPr>
          </a:p>
        </p:txBody>
      </p:sp>
      <p:sp>
        <p:nvSpPr>
          <p:cNvPr id="13" name="Rectangle 12"/>
          <p:cNvSpPr/>
          <p:nvPr/>
        </p:nvSpPr>
        <p:spPr>
          <a:xfrm>
            <a:off x="18288000" y="-1"/>
            <a:ext cx="9144000" cy="6217036"/>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TextBox 21"/>
          <p:cNvSpPr txBox="1"/>
          <p:nvPr/>
        </p:nvSpPr>
        <p:spPr>
          <a:xfrm>
            <a:off x="20688300" y="1409700"/>
            <a:ext cx="4343400" cy="3046988"/>
          </a:xfrm>
          <a:prstGeom prst="rect">
            <a:avLst/>
          </a:prstGeom>
          <a:noFill/>
        </p:spPr>
        <p:txBody>
          <a:bodyPr wrap="square" rtlCol="0">
            <a:spAutoFit/>
          </a:bodyPr>
          <a:lstStyle/>
          <a:p>
            <a:r>
              <a:rPr lang="en-US" sz="2400" dirty="0" smtClean="0">
                <a:solidFill>
                  <a:schemeClr val="accent3">
                    <a:lumMod val="40000"/>
                    <a:lumOff val="60000"/>
                  </a:schemeClr>
                </a:solidFill>
              </a:rPr>
              <a:t>Visual Considerations</a:t>
            </a:r>
          </a:p>
          <a:p>
            <a:pPr marL="342900" indent="-342900">
              <a:buFont typeface="Wingdings" panose="05000000000000000000" pitchFamily="2" charset="2"/>
              <a:buChar char="§"/>
            </a:pPr>
            <a:r>
              <a:rPr lang="en-US" sz="2400" dirty="0">
                <a:solidFill>
                  <a:schemeClr val="accent3">
                    <a:lumMod val="40000"/>
                    <a:lumOff val="60000"/>
                  </a:schemeClr>
                </a:solidFill>
              </a:rPr>
              <a:t>Task oriented</a:t>
            </a:r>
          </a:p>
          <a:p>
            <a:pPr marL="342900" indent="-342900">
              <a:buFont typeface="Wingdings" panose="05000000000000000000" pitchFamily="2" charset="2"/>
              <a:buChar char="§"/>
            </a:pPr>
            <a:r>
              <a:rPr lang="en-US" sz="2400" dirty="0">
                <a:solidFill>
                  <a:schemeClr val="accent3">
                    <a:lumMod val="40000"/>
                    <a:lumOff val="60000"/>
                  </a:schemeClr>
                </a:solidFill>
              </a:rPr>
              <a:t>Flexibility</a:t>
            </a:r>
          </a:p>
          <a:p>
            <a:pPr marL="342900" indent="-342900">
              <a:buFont typeface="Wingdings" panose="05000000000000000000" pitchFamily="2" charset="2"/>
              <a:buChar char="§"/>
            </a:pPr>
            <a:r>
              <a:rPr lang="en-US" sz="2400" dirty="0" smtClean="0">
                <a:solidFill>
                  <a:schemeClr val="accent3">
                    <a:lumMod val="40000"/>
                    <a:lumOff val="60000"/>
                  </a:schemeClr>
                </a:solidFill>
              </a:rPr>
              <a:t>Appearance</a:t>
            </a:r>
          </a:p>
          <a:p>
            <a:endParaRPr lang="en-US" sz="2400" dirty="0" smtClean="0">
              <a:solidFill>
                <a:schemeClr val="accent3">
                  <a:lumMod val="40000"/>
                  <a:lumOff val="60000"/>
                </a:schemeClr>
              </a:solidFill>
            </a:endParaRPr>
          </a:p>
          <a:p>
            <a:r>
              <a:rPr lang="en-US" sz="2400" dirty="0" smtClean="0">
                <a:solidFill>
                  <a:schemeClr val="accent3">
                    <a:lumMod val="40000"/>
                    <a:lumOff val="60000"/>
                  </a:schemeClr>
                </a:solidFill>
              </a:rPr>
              <a:t>Quality Lighting</a:t>
            </a:r>
          </a:p>
          <a:p>
            <a:pPr marL="342900" indent="-342900">
              <a:buFont typeface="Wingdings" panose="05000000000000000000" pitchFamily="2" charset="2"/>
              <a:buChar char="§"/>
            </a:pPr>
            <a:r>
              <a:rPr lang="en-US" sz="2400" dirty="0" smtClean="0">
                <a:solidFill>
                  <a:schemeClr val="accent3">
                    <a:lumMod val="40000"/>
                    <a:lumOff val="60000"/>
                  </a:schemeClr>
                </a:solidFill>
              </a:rPr>
              <a:t>150lux horizontally</a:t>
            </a:r>
          </a:p>
          <a:p>
            <a:pPr marL="342900" indent="-342900">
              <a:buFont typeface="Wingdings" panose="05000000000000000000" pitchFamily="2" charset="2"/>
              <a:buChar char="§"/>
            </a:pPr>
            <a:r>
              <a:rPr lang="en-US" sz="2400" dirty="0" err="1">
                <a:solidFill>
                  <a:schemeClr val="accent3">
                    <a:lumMod val="40000"/>
                    <a:lumOff val="60000"/>
                  </a:schemeClr>
                </a:solidFill>
              </a:rPr>
              <a:t>a</a:t>
            </a:r>
            <a:r>
              <a:rPr lang="en-US" sz="2400" dirty="0" err="1" smtClean="0">
                <a:solidFill>
                  <a:schemeClr val="accent3">
                    <a:lumMod val="40000"/>
                    <a:lumOff val="60000"/>
                  </a:schemeClr>
                </a:solidFill>
              </a:rPr>
              <a:t>vg:min</a:t>
            </a:r>
            <a:r>
              <a:rPr lang="en-US" sz="2400" dirty="0" smtClean="0">
                <a:solidFill>
                  <a:schemeClr val="accent3">
                    <a:lumMod val="40000"/>
                    <a:lumOff val="60000"/>
                  </a:schemeClr>
                </a:solidFill>
              </a:rPr>
              <a:t> = 1.5:1</a:t>
            </a:r>
          </a:p>
        </p:txBody>
      </p:sp>
      <p:sp>
        <p:nvSpPr>
          <p:cNvPr id="12" name="TextBox 11"/>
          <p:cNvSpPr txBox="1"/>
          <p:nvPr/>
        </p:nvSpPr>
        <p:spPr>
          <a:xfrm>
            <a:off x="838200" y="647454"/>
            <a:ext cx="4648200" cy="4893647"/>
          </a:xfrm>
          <a:prstGeom prst="rect">
            <a:avLst/>
          </a:prstGeom>
          <a:noFill/>
        </p:spPr>
        <p:txBody>
          <a:bodyPr wrap="square" rtlCol="0">
            <a:spAutoFit/>
          </a:bodyPr>
          <a:lstStyle/>
          <a:p>
            <a:r>
              <a:rPr lang="en-US" sz="2400" dirty="0" smtClean="0">
                <a:solidFill>
                  <a:schemeClr val="accent3">
                    <a:lumMod val="40000"/>
                    <a:lumOff val="60000"/>
                  </a:schemeClr>
                </a:solidFill>
                <a:latin typeface="Adobe Fan Heiti Std B" pitchFamily="34" charset="-128"/>
                <a:ea typeface="Adobe Fan Heiti Std B" pitchFamily="34" charset="-128"/>
              </a:rPr>
              <a:t>OUTLINE</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d</a:t>
            </a:r>
            <a:r>
              <a:rPr lang="en-US" sz="2400" dirty="0" smtClean="0">
                <a:solidFill>
                  <a:srgbClr val="1AA67B"/>
                </a:solidFill>
                <a:latin typeface="Adobe Fan Heiti Std B" pitchFamily="34" charset="-128"/>
                <a:ea typeface="Adobe Fan Heiti Std B" pitchFamily="34" charset="-128"/>
              </a:rPr>
              <a:t>esign </a:t>
            </a:r>
            <a:r>
              <a:rPr lang="en-US" sz="2400" dirty="0">
                <a:solidFill>
                  <a:srgbClr val="1AA67B"/>
                </a:solidFill>
                <a:latin typeface="Adobe Fan Heiti Std B" pitchFamily="34" charset="-128"/>
                <a:ea typeface="Adobe Fan Heiti Std B" pitchFamily="34" charset="-128"/>
              </a:rPr>
              <a:t>c</a:t>
            </a:r>
            <a:r>
              <a:rPr lang="en-US" sz="2400" dirty="0" smtClean="0">
                <a:solidFill>
                  <a:srgbClr val="1AA67B"/>
                </a:solidFill>
                <a:latin typeface="Adobe Fan Heiti Std B" pitchFamily="34" charset="-128"/>
                <a:ea typeface="Adobe Fan Heiti Std B" pitchFamily="34" charset="-128"/>
              </a:rPr>
              <a:t>oncept</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scope of work</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l</a:t>
            </a:r>
            <a:r>
              <a:rPr lang="en-US" sz="2400" dirty="0" smtClean="0">
                <a:solidFill>
                  <a:srgbClr val="1AA67B"/>
                </a:solidFill>
                <a:latin typeface="Adobe Fan Heiti Std B" pitchFamily="34" charset="-128"/>
                <a:ea typeface="Adobe Fan Heiti Std B" pitchFamily="34" charset="-128"/>
              </a:rPr>
              <a:t>obby lighting design</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a:solidFill>
                  <a:schemeClr val="accent3">
                    <a:lumMod val="20000"/>
                    <a:lumOff val="80000"/>
                  </a:schemeClr>
                </a:solidFill>
                <a:latin typeface="Adobe Fan Heiti Std B" pitchFamily="34" charset="-128"/>
                <a:ea typeface="Adobe Fan Heiti Std B" pitchFamily="34" charset="-128"/>
              </a:rPr>
              <a:t>O</a:t>
            </a:r>
            <a:r>
              <a:rPr lang="en-US" sz="2400" dirty="0" smtClean="0">
                <a:solidFill>
                  <a:schemeClr val="accent3">
                    <a:lumMod val="20000"/>
                    <a:lumOff val="80000"/>
                  </a:schemeClr>
                </a:solidFill>
                <a:latin typeface="Adobe Fan Heiti Std B" pitchFamily="34" charset="-128"/>
                <a:ea typeface="Adobe Fan Heiti Std B" pitchFamily="34" charset="-128"/>
              </a:rPr>
              <a:t>ffice</a:t>
            </a:r>
            <a:endParaRPr lang="en-US" sz="2400" dirty="0">
              <a:solidFill>
                <a:schemeClr val="accent3">
                  <a:lumMod val="20000"/>
                  <a:lumOff val="80000"/>
                </a:schemeClr>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architecture breadth</a:t>
            </a:r>
          </a:p>
          <a:p>
            <a:r>
              <a:rPr lang="en-US" sz="2400" dirty="0">
                <a:solidFill>
                  <a:srgbClr val="1AA67B"/>
                </a:solidFill>
                <a:latin typeface="Adobe Fan Heiti Std B" pitchFamily="34" charset="-128"/>
                <a:ea typeface="Adobe Fan Heiti Std B" pitchFamily="34" charset="-128"/>
              </a:rPr>
              <a:t>	</a:t>
            </a:r>
            <a:r>
              <a:rPr lang="en-US" sz="2400" dirty="0">
                <a:solidFill>
                  <a:schemeClr val="accent3">
                    <a:lumMod val="20000"/>
                    <a:lumOff val="80000"/>
                  </a:schemeClr>
                </a:solidFill>
                <a:latin typeface="Adobe Fan Heiti Std B" pitchFamily="34" charset="-128"/>
                <a:ea typeface="Adobe Fan Heiti Std B" pitchFamily="34" charset="-128"/>
              </a:rPr>
              <a:t>L</a:t>
            </a:r>
            <a:r>
              <a:rPr lang="en-US" sz="2400" dirty="0" smtClean="0">
                <a:solidFill>
                  <a:schemeClr val="accent3">
                    <a:lumMod val="20000"/>
                    <a:lumOff val="80000"/>
                  </a:schemeClr>
                </a:solidFill>
                <a:latin typeface="Adobe Fan Heiti Std B" pitchFamily="34" charset="-128"/>
                <a:ea typeface="Adobe Fan Heiti Std B" pitchFamily="34" charset="-128"/>
              </a:rPr>
              <a:t>ighting design</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electrical depth</a:t>
            </a:r>
          </a:p>
        </p:txBody>
      </p:sp>
    </p:spTree>
    <p:extLst>
      <p:ext uri="{BB962C8B-B14F-4D97-AF65-F5344CB8AC3E}">
        <p14:creationId xmlns:p14="http://schemas.microsoft.com/office/powerpoint/2010/main" val="18720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smtClean="0">
                <a:solidFill>
                  <a:srgbClr val="199F76"/>
                </a:solidFill>
                <a:latin typeface="Arial Narrow" panose="020B0606020202030204" pitchFamily="34" charset="0"/>
              </a:rPr>
              <a:t>LUMINAIRES</a:t>
            </a:r>
            <a:endParaRPr lang="en-US" sz="2400" b="1" dirty="0">
              <a:solidFill>
                <a:srgbClr val="199F76"/>
              </a:solidFill>
              <a:latin typeface="Arial Narrow" panose="020B0606020202030204" pitchFamily="34" charset="0"/>
            </a:endParaRPr>
          </a:p>
        </p:txBody>
      </p:sp>
      <p:sp>
        <p:nvSpPr>
          <p:cNvPr id="3" name="Rectangle 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sp>
        <p:nvSpPr>
          <p:cNvPr id="9" name="Rectangle 8"/>
          <p:cNvSpPr/>
          <p:nvPr/>
        </p:nvSpPr>
        <p:spPr>
          <a:xfrm>
            <a:off x="9144000"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9"/>
          <p:cNvSpPr/>
          <p:nvPr/>
        </p:nvSpPr>
        <p:spPr>
          <a:xfrm>
            <a:off x="0" y="-7467600"/>
            <a:ext cx="9144000" cy="68580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9144751" y="760750"/>
            <a:ext cx="9152021" cy="449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Straight Connector 14"/>
          <p:cNvCxnSpPr/>
          <p:nvPr/>
        </p:nvCxnSpPr>
        <p:spPr>
          <a:xfrm>
            <a:off x="10121900" y="3810000"/>
            <a:ext cx="0" cy="121920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018520" y="3810000"/>
            <a:ext cx="0" cy="121920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1923776" y="3810000"/>
            <a:ext cx="0" cy="121920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2829032" y="3810000"/>
            <a:ext cx="0" cy="121920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3734288" y="3810000"/>
            <a:ext cx="0" cy="121920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4630400" y="3810000"/>
            <a:ext cx="0" cy="60960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6431768" y="3813048"/>
            <a:ext cx="0" cy="60960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5544800" y="3810000"/>
            <a:ext cx="0" cy="60960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398000" y="5029200"/>
            <a:ext cx="508000"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0363200" y="5041900"/>
            <a:ext cx="508000"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1201400" y="5041900"/>
            <a:ext cx="508000"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2115800" y="5041900"/>
            <a:ext cx="508000"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3030200" y="5029200"/>
            <a:ext cx="508000"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3944600" y="5041900"/>
            <a:ext cx="508000"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3538200" y="1572768"/>
            <a:ext cx="1447800"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3886688" y="1143000"/>
            <a:ext cx="0" cy="83820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4630400" y="1153668"/>
            <a:ext cx="0" cy="83820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6154400" y="4753838"/>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6764000" y="4754701"/>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6992600" y="4025175"/>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7602200" y="4026038"/>
            <a:ext cx="76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5979140" y="1348740"/>
            <a:ext cx="45720" cy="45720"/>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6306800" y="1153668"/>
            <a:ext cx="45720" cy="45720"/>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6611600" y="1516380"/>
            <a:ext cx="45720" cy="45720"/>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6459200" y="1905000"/>
            <a:ext cx="45720" cy="45720"/>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7045940" y="1828800"/>
            <a:ext cx="45720" cy="45720"/>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7101185" y="990600"/>
            <a:ext cx="45720" cy="45720"/>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6969740" y="1303020"/>
            <a:ext cx="45720" cy="45720"/>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7449800" y="1600200"/>
            <a:ext cx="45720" cy="45720"/>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7647285" y="1199388"/>
            <a:ext cx="45720" cy="45720"/>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7830800" y="1927860"/>
            <a:ext cx="45720" cy="45720"/>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16131540" y="1783080"/>
            <a:ext cx="45720" cy="45720"/>
          </a:xfrm>
          <a:prstGeom prst="ellips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6927830" y="2667000"/>
            <a:ext cx="45720" cy="4572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7555051" y="3200400"/>
            <a:ext cx="45720" cy="4572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4325600" y="2810530"/>
            <a:ext cx="45720" cy="4572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3792200" y="2590800"/>
            <a:ext cx="45720" cy="4572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4020800" y="3382327"/>
            <a:ext cx="45720" cy="4572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13335000" y="3205162"/>
            <a:ext cx="45720" cy="4572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3007340" y="2763857"/>
            <a:ext cx="45720" cy="4572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2496800" y="2438400"/>
            <a:ext cx="45720" cy="4572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2649200" y="3336607"/>
            <a:ext cx="45720" cy="4572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2268200" y="3184365"/>
            <a:ext cx="45720" cy="4572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12115800" y="2788145"/>
            <a:ext cx="45720" cy="4572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1432540" y="2488584"/>
            <a:ext cx="45720" cy="4572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1686540" y="2971800"/>
            <a:ext cx="45720" cy="4572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p:cNvCxnSpPr/>
          <p:nvPr/>
        </p:nvCxnSpPr>
        <p:spPr>
          <a:xfrm>
            <a:off x="10121900" y="2476500"/>
            <a:ext cx="0" cy="121920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11018520" y="3246120"/>
            <a:ext cx="0" cy="461664"/>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5" name="Picture 74"/>
          <p:cNvPicPr/>
          <p:nvPr/>
        </p:nvPicPr>
        <p:blipFill>
          <a:blip r:embed="rId5"/>
          <a:stretch>
            <a:fillRect/>
          </a:stretch>
        </p:blipFill>
        <p:spPr>
          <a:xfrm>
            <a:off x="20574000" y="846455"/>
            <a:ext cx="1284151" cy="1292225"/>
          </a:xfrm>
          <a:prstGeom prst="rect">
            <a:avLst/>
          </a:prstGeom>
          <a:ln w="22225">
            <a:solidFill>
              <a:schemeClr val="tx2">
                <a:lumMod val="60000"/>
                <a:lumOff val="40000"/>
              </a:schemeClr>
            </a:solidFill>
          </a:ln>
        </p:spPr>
      </p:pic>
      <p:pic>
        <p:nvPicPr>
          <p:cNvPr id="77" name="Picture 76" descr="http://www.prulite.com/prod/images/items/133_4.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83041" y="846455"/>
            <a:ext cx="1221740" cy="1292225"/>
          </a:xfrm>
          <a:prstGeom prst="rect">
            <a:avLst/>
          </a:prstGeom>
          <a:noFill/>
          <a:ln w="22225">
            <a:solidFill>
              <a:schemeClr val="accent6"/>
            </a:solidFill>
          </a:ln>
        </p:spPr>
      </p:pic>
      <p:pic>
        <p:nvPicPr>
          <p:cNvPr id="78" name="Picture 77" descr="http://www.prescolite.com/content/products/images/large/pre_6cyl_large.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93200" y="3359467"/>
            <a:ext cx="1366520" cy="1278890"/>
          </a:xfrm>
          <a:prstGeom prst="rect">
            <a:avLst/>
          </a:prstGeom>
          <a:noFill/>
          <a:ln w="22225">
            <a:solidFill>
              <a:srgbClr val="33CC33"/>
            </a:solidFill>
          </a:ln>
        </p:spPr>
      </p:pic>
      <p:pic>
        <p:nvPicPr>
          <p:cNvPr id="79" name="Picture 78" descr="http://www.finelite.com/uploads/tx_templavoila/HPWLED1_blubox.jpg"/>
          <p:cNvPicPr/>
          <p:nvPr/>
        </p:nvPicPr>
        <p:blipFill>
          <a:blip r:embed="rId8">
            <a:extLst>
              <a:ext uri="{28A0092B-C50C-407E-A947-70E740481C1C}">
                <a14:useLocalDpi xmlns:a14="http://schemas.microsoft.com/office/drawing/2010/main" val="0"/>
              </a:ext>
            </a:extLst>
          </a:blip>
          <a:srcRect/>
          <a:stretch>
            <a:fillRect/>
          </a:stretch>
        </p:blipFill>
        <p:spPr bwMode="auto">
          <a:xfrm>
            <a:off x="24993600" y="846454"/>
            <a:ext cx="1203960" cy="1292225"/>
          </a:xfrm>
          <a:prstGeom prst="rect">
            <a:avLst/>
          </a:prstGeom>
          <a:noFill/>
          <a:ln w="22225">
            <a:solidFill>
              <a:srgbClr val="7030A0"/>
            </a:solidFill>
          </a:ln>
        </p:spPr>
      </p:pic>
      <p:pic>
        <p:nvPicPr>
          <p:cNvPr id="80" name="Picture 79" descr="http://www.junolightinggroup.com/attachments/images/medium/L4-L400H-L.jpg"/>
          <p:cNvPicPr/>
          <p:nvPr/>
        </p:nvPicPr>
        <p:blipFill rotWithShape="1">
          <a:blip r:embed="rId9">
            <a:extLst>
              <a:ext uri="{28A0092B-C50C-407E-A947-70E740481C1C}">
                <a14:useLocalDpi xmlns:a14="http://schemas.microsoft.com/office/drawing/2010/main" val="0"/>
              </a:ext>
            </a:extLst>
          </a:blip>
          <a:srcRect t="15700" b="19584"/>
          <a:stretch/>
        </p:blipFill>
        <p:spPr bwMode="auto">
          <a:xfrm>
            <a:off x="24003000" y="3352800"/>
            <a:ext cx="1362075" cy="1278889"/>
          </a:xfrm>
          <a:prstGeom prst="rect">
            <a:avLst/>
          </a:prstGeom>
          <a:noFill/>
          <a:ln w="22225">
            <a:solidFill>
              <a:srgbClr val="FF0000"/>
            </a:solidFill>
          </a:ln>
          <a:extLst>
            <a:ext uri="{53640926-AAD7-44D8-BBD7-CCE9431645EC}">
              <a14:shadowObscured xmlns:a14="http://schemas.microsoft.com/office/drawing/2010/main"/>
            </a:ext>
          </a:extLst>
        </p:spPr>
      </p:pic>
      <p:sp>
        <p:nvSpPr>
          <p:cNvPr id="74" name="TextBox 73"/>
          <p:cNvSpPr txBox="1"/>
          <p:nvPr/>
        </p:nvSpPr>
        <p:spPr>
          <a:xfrm>
            <a:off x="838200" y="647454"/>
            <a:ext cx="4648200" cy="4893647"/>
          </a:xfrm>
          <a:prstGeom prst="rect">
            <a:avLst/>
          </a:prstGeom>
          <a:noFill/>
        </p:spPr>
        <p:txBody>
          <a:bodyPr wrap="square" rtlCol="0">
            <a:spAutoFit/>
          </a:bodyPr>
          <a:lstStyle/>
          <a:p>
            <a:r>
              <a:rPr lang="en-US" sz="2400" dirty="0" smtClean="0">
                <a:solidFill>
                  <a:schemeClr val="accent3">
                    <a:lumMod val="40000"/>
                    <a:lumOff val="60000"/>
                  </a:schemeClr>
                </a:solidFill>
                <a:latin typeface="Adobe Fan Heiti Std B" pitchFamily="34" charset="-128"/>
                <a:ea typeface="Adobe Fan Heiti Std B" pitchFamily="34" charset="-128"/>
              </a:rPr>
              <a:t>OUTLINE</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d</a:t>
            </a:r>
            <a:r>
              <a:rPr lang="en-US" sz="2400" dirty="0" smtClean="0">
                <a:solidFill>
                  <a:srgbClr val="1AA67B"/>
                </a:solidFill>
                <a:latin typeface="Adobe Fan Heiti Std B" pitchFamily="34" charset="-128"/>
                <a:ea typeface="Adobe Fan Heiti Std B" pitchFamily="34" charset="-128"/>
              </a:rPr>
              <a:t>esign </a:t>
            </a:r>
            <a:r>
              <a:rPr lang="en-US" sz="2400" dirty="0">
                <a:solidFill>
                  <a:srgbClr val="1AA67B"/>
                </a:solidFill>
                <a:latin typeface="Adobe Fan Heiti Std B" pitchFamily="34" charset="-128"/>
                <a:ea typeface="Adobe Fan Heiti Std B" pitchFamily="34" charset="-128"/>
              </a:rPr>
              <a:t>c</a:t>
            </a:r>
            <a:r>
              <a:rPr lang="en-US" sz="2400" dirty="0" smtClean="0">
                <a:solidFill>
                  <a:srgbClr val="1AA67B"/>
                </a:solidFill>
                <a:latin typeface="Adobe Fan Heiti Std B" pitchFamily="34" charset="-128"/>
                <a:ea typeface="Adobe Fan Heiti Std B" pitchFamily="34" charset="-128"/>
              </a:rPr>
              <a:t>oncept</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scope of work</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l</a:t>
            </a:r>
            <a:r>
              <a:rPr lang="en-US" sz="2400" dirty="0" smtClean="0">
                <a:solidFill>
                  <a:srgbClr val="1AA67B"/>
                </a:solidFill>
                <a:latin typeface="Adobe Fan Heiti Std B" pitchFamily="34" charset="-128"/>
                <a:ea typeface="Adobe Fan Heiti Std B" pitchFamily="34" charset="-128"/>
              </a:rPr>
              <a:t>obby lighting design</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a:solidFill>
                  <a:schemeClr val="accent3">
                    <a:lumMod val="20000"/>
                    <a:lumOff val="80000"/>
                  </a:schemeClr>
                </a:solidFill>
                <a:latin typeface="Adobe Fan Heiti Std B" pitchFamily="34" charset="-128"/>
                <a:ea typeface="Adobe Fan Heiti Std B" pitchFamily="34" charset="-128"/>
              </a:rPr>
              <a:t>O</a:t>
            </a:r>
            <a:r>
              <a:rPr lang="en-US" sz="2400" dirty="0" smtClean="0">
                <a:solidFill>
                  <a:schemeClr val="accent3">
                    <a:lumMod val="20000"/>
                    <a:lumOff val="80000"/>
                  </a:schemeClr>
                </a:solidFill>
                <a:latin typeface="Adobe Fan Heiti Std B" pitchFamily="34" charset="-128"/>
                <a:ea typeface="Adobe Fan Heiti Std B" pitchFamily="34" charset="-128"/>
              </a:rPr>
              <a:t>ffice</a:t>
            </a:r>
            <a:endParaRPr lang="en-US" sz="2400" dirty="0">
              <a:solidFill>
                <a:schemeClr val="accent3">
                  <a:lumMod val="20000"/>
                  <a:lumOff val="80000"/>
                </a:schemeClr>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architecture breadth</a:t>
            </a:r>
          </a:p>
          <a:p>
            <a:r>
              <a:rPr lang="en-US" sz="2400" dirty="0">
                <a:solidFill>
                  <a:srgbClr val="1AA67B"/>
                </a:solidFill>
                <a:latin typeface="Adobe Fan Heiti Std B" pitchFamily="34" charset="-128"/>
                <a:ea typeface="Adobe Fan Heiti Std B" pitchFamily="34" charset="-128"/>
              </a:rPr>
              <a:t>	</a:t>
            </a:r>
            <a:r>
              <a:rPr lang="en-US" sz="2400" dirty="0">
                <a:solidFill>
                  <a:schemeClr val="accent3">
                    <a:lumMod val="20000"/>
                    <a:lumOff val="80000"/>
                  </a:schemeClr>
                </a:solidFill>
                <a:latin typeface="Adobe Fan Heiti Std B" pitchFamily="34" charset="-128"/>
                <a:ea typeface="Adobe Fan Heiti Std B" pitchFamily="34" charset="-128"/>
              </a:rPr>
              <a:t>L</a:t>
            </a:r>
            <a:r>
              <a:rPr lang="en-US" sz="2400" dirty="0" smtClean="0">
                <a:solidFill>
                  <a:schemeClr val="accent3">
                    <a:lumMod val="20000"/>
                    <a:lumOff val="80000"/>
                  </a:schemeClr>
                </a:solidFill>
                <a:latin typeface="Adobe Fan Heiti Std B" pitchFamily="34" charset="-128"/>
                <a:ea typeface="Adobe Fan Heiti Std B" pitchFamily="34" charset="-128"/>
              </a:rPr>
              <a:t>ighting design</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electrical depth</a:t>
            </a:r>
          </a:p>
        </p:txBody>
      </p:sp>
    </p:spTree>
    <p:extLst>
      <p:ext uri="{BB962C8B-B14F-4D97-AF65-F5344CB8AC3E}">
        <p14:creationId xmlns:p14="http://schemas.microsoft.com/office/powerpoint/2010/main" val="32309133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18709646" y="-1"/>
            <a:ext cx="8289373" cy="6217030"/>
          </a:xfrm>
          <a:prstGeom prst="rect">
            <a:avLst/>
          </a:prstGeom>
        </p:spPr>
      </p:pic>
      <p:sp>
        <p:nvSpPr>
          <p:cNvPr id="8" name="Rectangle 7"/>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smtClean="0">
                <a:solidFill>
                  <a:srgbClr val="199F76"/>
                </a:solidFill>
                <a:latin typeface="Arial Narrow" panose="020B0606020202030204" pitchFamily="34" charset="0"/>
              </a:rPr>
              <a:t>RENDERINGS + CALCULATIONS</a:t>
            </a:r>
            <a:endParaRPr lang="en-US" sz="2400" b="1" dirty="0">
              <a:solidFill>
                <a:srgbClr val="199F76"/>
              </a:solidFill>
              <a:latin typeface="Arial Narrow" panose="020B0606020202030204" pitchFamily="34" charset="0"/>
            </a:endParaRPr>
          </a:p>
        </p:txBody>
      </p:sp>
      <p:sp>
        <p:nvSpPr>
          <p:cNvPr id="3" name="Rectangle 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sp>
        <p:nvSpPr>
          <p:cNvPr id="9" name="Rectangle 8"/>
          <p:cNvSpPr/>
          <p:nvPr/>
        </p:nvSpPr>
        <p:spPr>
          <a:xfrm>
            <a:off x="9144000"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9"/>
          <p:cNvSpPr/>
          <p:nvPr/>
        </p:nvSpPr>
        <p:spPr>
          <a:xfrm>
            <a:off x="0" y="-7467600"/>
            <a:ext cx="9144000" cy="68580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0576" y="963424"/>
            <a:ext cx="9057424" cy="4446196"/>
          </a:xfrm>
          <a:prstGeom prst="rect">
            <a:avLst/>
          </a:prstGeom>
        </p:spPr>
      </p:pic>
      <p:sp>
        <p:nvSpPr>
          <p:cNvPr id="13" name="Freeform 12"/>
          <p:cNvSpPr/>
          <p:nvPr/>
        </p:nvSpPr>
        <p:spPr>
          <a:xfrm>
            <a:off x="10450286" y="1683657"/>
            <a:ext cx="7765143" cy="3425372"/>
          </a:xfrm>
          <a:custGeom>
            <a:avLst/>
            <a:gdLst>
              <a:gd name="connsiteX0" fmla="*/ 0 w 7765143"/>
              <a:gd name="connsiteY0" fmla="*/ 232229 h 3425372"/>
              <a:gd name="connsiteX1" fmla="*/ 4005943 w 7765143"/>
              <a:gd name="connsiteY1" fmla="*/ 3425372 h 3425372"/>
              <a:gd name="connsiteX2" fmla="*/ 4005943 w 7765143"/>
              <a:gd name="connsiteY2" fmla="*/ 2815772 h 3425372"/>
              <a:gd name="connsiteX3" fmla="*/ 7765143 w 7765143"/>
              <a:gd name="connsiteY3" fmla="*/ 2815772 h 3425372"/>
              <a:gd name="connsiteX4" fmla="*/ 7765143 w 7765143"/>
              <a:gd name="connsiteY4" fmla="*/ 769257 h 3425372"/>
              <a:gd name="connsiteX5" fmla="*/ 5994400 w 7765143"/>
              <a:gd name="connsiteY5" fmla="*/ 769257 h 3425372"/>
              <a:gd name="connsiteX6" fmla="*/ 5994400 w 7765143"/>
              <a:gd name="connsiteY6" fmla="*/ 406400 h 3425372"/>
              <a:gd name="connsiteX7" fmla="*/ 5994400 w 7765143"/>
              <a:gd name="connsiteY7" fmla="*/ 0 h 3425372"/>
              <a:gd name="connsiteX8" fmla="*/ 0 w 7765143"/>
              <a:gd name="connsiteY8" fmla="*/ 232229 h 342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5143" h="3425372">
                <a:moveTo>
                  <a:pt x="0" y="232229"/>
                </a:moveTo>
                <a:lnTo>
                  <a:pt x="4005943" y="3425372"/>
                </a:lnTo>
                <a:lnTo>
                  <a:pt x="4005943" y="2815772"/>
                </a:lnTo>
                <a:lnTo>
                  <a:pt x="7765143" y="2815772"/>
                </a:lnTo>
                <a:lnTo>
                  <a:pt x="7765143" y="769257"/>
                </a:lnTo>
                <a:lnTo>
                  <a:pt x="5994400" y="769257"/>
                </a:lnTo>
                <a:lnTo>
                  <a:pt x="5994400" y="406400"/>
                </a:lnTo>
                <a:lnTo>
                  <a:pt x="5994400" y="0"/>
                </a:lnTo>
                <a:lnTo>
                  <a:pt x="0" y="232229"/>
                </a:lnTo>
                <a:close/>
              </a:path>
            </a:pathLst>
          </a:custGeom>
          <a:gradFill flip="none" rotWithShape="1">
            <a:gsLst>
              <a:gs pos="0">
                <a:srgbClr val="1AA67B">
                  <a:lumMod val="90000"/>
                  <a:lumOff val="10000"/>
                </a:srgbClr>
              </a:gs>
              <a:gs pos="47000">
                <a:srgbClr val="1AA67B">
                  <a:shade val="67500"/>
                  <a:satMod val="115000"/>
                  <a:alpha val="22000"/>
                  <a:lumMod val="90000"/>
                  <a:lumOff val="1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descr="843638.jpg"/>
          <p:cNvPicPr/>
          <p:nvPr/>
        </p:nvPicPr>
        <p:blipFill>
          <a:blip r:embed="rId7">
            <a:extLst>
              <a:ext uri="{28A0092B-C50C-407E-A947-70E740481C1C}">
                <a14:useLocalDpi xmlns:a14="http://schemas.microsoft.com/office/drawing/2010/main" val="0"/>
              </a:ext>
            </a:extLst>
          </a:blip>
          <a:srcRect/>
          <a:stretch>
            <a:fillRect/>
          </a:stretch>
        </p:blipFill>
        <p:spPr bwMode="auto">
          <a:xfrm>
            <a:off x="25585510" y="4723150"/>
            <a:ext cx="1432560" cy="1493885"/>
          </a:xfrm>
          <a:prstGeom prst="rect">
            <a:avLst/>
          </a:prstGeom>
          <a:noFill/>
          <a:ln>
            <a:noFill/>
          </a:ln>
        </p:spPr>
      </p:pic>
      <p:sp>
        <p:nvSpPr>
          <p:cNvPr id="17" name="Freeform 16"/>
          <p:cNvSpPr/>
          <p:nvPr/>
        </p:nvSpPr>
        <p:spPr>
          <a:xfrm>
            <a:off x="23599140" y="3764280"/>
            <a:ext cx="3429000" cy="640080"/>
          </a:xfrm>
          <a:custGeom>
            <a:avLst/>
            <a:gdLst>
              <a:gd name="connsiteX0" fmla="*/ 0 w 3429000"/>
              <a:gd name="connsiteY0" fmla="*/ 396240 h 640080"/>
              <a:gd name="connsiteX1" fmla="*/ 1767840 w 3429000"/>
              <a:gd name="connsiteY1" fmla="*/ 0 h 640080"/>
              <a:gd name="connsiteX2" fmla="*/ 3429000 w 3429000"/>
              <a:gd name="connsiteY2" fmla="*/ 0 h 640080"/>
              <a:gd name="connsiteX3" fmla="*/ 3421380 w 3429000"/>
              <a:gd name="connsiteY3" fmla="*/ 335280 h 640080"/>
              <a:gd name="connsiteX4" fmla="*/ 2225040 w 3429000"/>
              <a:gd name="connsiteY4" fmla="*/ 327660 h 640080"/>
              <a:gd name="connsiteX5" fmla="*/ 7620 w 3429000"/>
              <a:gd name="connsiteY5" fmla="*/ 640080 h 640080"/>
              <a:gd name="connsiteX6" fmla="*/ 0 w 3429000"/>
              <a:gd name="connsiteY6" fmla="*/ 396240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0" h="640080">
                <a:moveTo>
                  <a:pt x="0" y="396240"/>
                </a:moveTo>
                <a:lnTo>
                  <a:pt x="1767840" y="0"/>
                </a:lnTo>
                <a:lnTo>
                  <a:pt x="3429000" y="0"/>
                </a:lnTo>
                <a:lnTo>
                  <a:pt x="3421380" y="335280"/>
                </a:lnTo>
                <a:lnTo>
                  <a:pt x="2225040" y="327660"/>
                </a:lnTo>
                <a:lnTo>
                  <a:pt x="7620" y="640080"/>
                </a:lnTo>
                <a:lnTo>
                  <a:pt x="0" y="396240"/>
                </a:lnTo>
                <a:close/>
              </a:path>
            </a:pathLst>
          </a:custGeom>
          <a:gradFill>
            <a:gsLst>
              <a:gs pos="0">
                <a:srgbClr val="FFFF00">
                  <a:lumMod val="61000"/>
                  <a:lumOff val="39000"/>
                </a:srgbClr>
              </a:gs>
              <a:gs pos="88000">
                <a:schemeClr val="bg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81"/>
          <p:cNvPicPr>
            <a:picLocks noChangeAspect="1"/>
          </p:cNvPicPr>
          <p:nvPr/>
        </p:nvPicPr>
        <p:blipFill>
          <a:blip r:embed="rId8">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8715313" y="-1"/>
            <a:ext cx="8289373" cy="6217030"/>
          </a:xfrm>
          <a:prstGeom prst="rect">
            <a:avLst/>
          </a:prstGeom>
        </p:spPr>
      </p:pic>
      <p:sp>
        <p:nvSpPr>
          <p:cNvPr id="81" name="TextBox 80"/>
          <p:cNvSpPr txBox="1"/>
          <p:nvPr/>
        </p:nvSpPr>
        <p:spPr>
          <a:xfrm>
            <a:off x="21216032" y="1905506"/>
            <a:ext cx="3276600" cy="3046988"/>
          </a:xfrm>
          <a:prstGeom prst="rect">
            <a:avLst/>
          </a:prstGeom>
          <a:noFill/>
        </p:spPr>
        <p:txBody>
          <a:bodyPr wrap="square" rtlCol="0">
            <a:spAutoFit/>
          </a:bodyPr>
          <a:lstStyle/>
          <a:p>
            <a:pPr algn="ctr"/>
            <a:r>
              <a:rPr lang="en-US" sz="2400" b="1" dirty="0" smtClean="0">
                <a:solidFill>
                  <a:schemeClr val="bg1"/>
                </a:solidFill>
              </a:rPr>
              <a:t>Center Atrium</a:t>
            </a:r>
          </a:p>
          <a:p>
            <a:pPr algn="ctr"/>
            <a:endParaRPr lang="en-US" sz="2400" b="1" dirty="0" smtClean="0">
              <a:solidFill>
                <a:schemeClr val="bg1"/>
              </a:solidFill>
            </a:endParaRPr>
          </a:p>
          <a:p>
            <a:pPr algn="ctr"/>
            <a:r>
              <a:rPr lang="en-US" sz="2400" b="1" dirty="0" smtClean="0">
                <a:solidFill>
                  <a:schemeClr val="bg1"/>
                </a:solidFill>
              </a:rPr>
              <a:t>Average </a:t>
            </a:r>
            <a:r>
              <a:rPr lang="en-US" sz="2400" b="1" dirty="0" err="1" smtClean="0">
                <a:solidFill>
                  <a:schemeClr val="bg1"/>
                </a:solidFill>
              </a:rPr>
              <a:t>Illuminance</a:t>
            </a:r>
            <a:r>
              <a:rPr lang="en-US" sz="2400" b="1" dirty="0" smtClean="0">
                <a:solidFill>
                  <a:schemeClr val="bg1"/>
                </a:solidFill>
              </a:rPr>
              <a:t> 16.7Fc</a:t>
            </a:r>
          </a:p>
          <a:p>
            <a:pPr algn="ctr"/>
            <a:r>
              <a:rPr lang="en-US" sz="2400" b="1" dirty="0" smtClean="0">
                <a:solidFill>
                  <a:schemeClr val="bg1"/>
                </a:solidFill>
              </a:rPr>
              <a:t>Max </a:t>
            </a:r>
            <a:r>
              <a:rPr lang="en-US" sz="2400" b="1" dirty="0" err="1" smtClean="0">
                <a:solidFill>
                  <a:schemeClr val="bg1"/>
                </a:solidFill>
              </a:rPr>
              <a:t>Illuminance</a:t>
            </a:r>
            <a:endParaRPr lang="en-US" sz="2400" b="1" dirty="0">
              <a:solidFill>
                <a:schemeClr val="bg1"/>
              </a:solidFill>
            </a:endParaRPr>
          </a:p>
          <a:p>
            <a:pPr algn="ctr"/>
            <a:r>
              <a:rPr lang="en-US" sz="2400" b="1" dirty="0" smtClean="0">
                <a:solidFill>
                  <a:schemeClr val="bg1"/>
                </a:solidFill>
              </a:rPr>
              <a:t>24Fc</a:t>
            </a:r>
          </a:p>
          <a:p>
            <a:pPr algn="ctr"/>
            <a:r>
              <a:rPr lang="en-US" sz="2400" b="1" dirty="0" smtClean="0">
                <a:solidFill>
                  <a:schemeClr val="bg1"/>
                </a:solidFill>
              </a:rPr>
              <a:t>Max/Min</a:t>
            </a:r>
          </a:p>
          <a:p>
            <a:pPr algn="ctr"/>
            <a:r>
              <a:rPr lang="en-US" sz="2400" b="1" dirty="0" smtClean="0">
                <a:solidFill>
                  <a:schemeClr val="bg1"/>
                </a:solidFill>
              </a:rPr>
              <a:t>4.2</a:t>
            </a:r>
            <a:endParaRPr lang="en-US" sz="2400" b="1" dirty="0">
              <a:solidFill>
                <a:schemeClr val="bg1"/>
              </a:solidFill>
            </a:endParaRPr>
          </a:p>
        </p:txBody>
      </p:sp>
      <p:sp>
        <p:nvSpPr>
          <p:cNvPr id="16" name="TextBox 15"/>
          <p:cNvSpPr txBox="1"/>
          <p:nvPr/>
        </p:nvSpPr>
        <p:spPr>
          <a:xfrm>
            <a:off x="838200" y="647454"/>
            <a:ext cx="4648200" cy="4893647"/>
          </a:xfrm>
          <a:prstGeom prst="rect">
            <a:avLst/>
          </a:prstGeom>
          <a:noFill/>
        </p:spPr>
        <p:txBody>
          <a:bodyPr wrap="square" rtlCol="0">
            <a:spAutoFit/>
          </a:bodyPr>
          <a:lstStyle/>
          <a:p>
            <a:r>
              <a:rPr lang="en-US" sz="2400" dirty="0" smtClean="0">
                <a:solidFill>
                  <a:schemeClr val="accent3">
                    <a:lumMod val="40000"/>
                    <a:lumOff val="60000"/>
                  </a:schemeClr>
                </a:solidFill>
                <a:latin typeface="Adobe Fan Heiti Std B" pitchFamily="34" charset="-128"/>
                <a:ea typeface="Adobe Fan Heiti Std B" pitchFamily="34" charset="-128"/>
              </a:rPr>
              <a:t>OUTLINE</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d</a:t>
            </a:r>
            <a:r>
              <a:rPr lang="en-US" sz="2400" dirty="0" smtClean="0">
                <a:solidFill>
                  <a:srgbClr val="1AA67B"/>
                </a:solidFill>
                <a:latin typeface="Adobe Fan Heiti Std B" pitchFamily="34" charset="-128"/>
                <a:ea typeface="Adobe Fan Heiti Std B" pitchFamily="34" charset="-128"/>
              </a:rPr>
              <a:t>esign </a:t>
            </a:r>
            <a:r>
              <a:rPr lang="en-US" sz="2400" dirty="0">
                <a:solidFill>
                  <a:srgbClr val="1AA67B"/>
                </a:solidFill>
                <a:latin typeface="Adobe Fan Heiti Std B" pitchFamily="34" charset="-128"/>
                <a:ea typeface="Adobe Fan Heiti Std B" pitchFamily="34" charset="-128"/>
              </a:rPr>
              <a:t>c</a:t>
            </a:r>
            <a:r>
              <a:rPr lang="en-US" sz="2400" dirty="0" smtClean="0">
                <a:solidFill>
                  <a:srgbClr val="1AA67B"/>
                </a:solidFill>
                <a:latin typeface="Adobe Fan Heiti Std B" pitchFamily="34" charset="-128"/>
                <a:ea typeface="Adobe Fan Heiti Std B" pitchFamily="34" charset="-128"/>
              </a:rPr>
              <a:t>oncept</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scope of work</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l</a:t>
            </a:r>
            <a:r>
              <a:rPr lang="en-US" sz="2400" dirty="0" smtClean="0">
                <a:solidFill>
                  <a:srgbClr val="1AA67B"/>
                </a:solidFill>
                <a:latin typeface="Adobe Fan Heiti Std B" pitchFamily="34" charset="-128"/>
                <a:ea typeface="Adobe Fan Heiti Std B" pitchFamily="34" charset="-128"/>
              </a:rPr>
              <a:t>obby lighting design</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a:solidFill>
                  <a:schemeClr val="accent3">
                    <a:lumMod val="20000"/>
                    <a:lumOff val="80000"/>
                  </a:schemeClr>
                </a:solidFill>
                <a:latin typeface="Adobe Fan Heiti Std B" pitchFamily="34" charset="-128"/>
                <a:ea typeface="Adobe Fan Heiti Std B" pitchFamily="34" charset="-128"/>
              </a:rPr>
              <a:t>O</a:t>
            </a:r>
            <a:r>
              <a:rPr lang="en-US" sz="2400" dirty="0" smtClean="0">
                <a:solidFill>
                  <a:schemeClr val="accent3">
                    <a:lumMod val="20000"/>
                    <a:lumOff val="80000"/>
                  </a:schemeClr>
                </a:solidFill>
                <a:latin typeface="Adobe Fan Heiti Std B" pitchFamily="34" charset="-128"/>
                <a:ea typeface="Adobe Fan Heiti Std B" pitchFamily="34" charset="-128"/>
              </a:rPr>
              <a:t>ffice</a:t>
            </a:r>
            <a:endParaRPr lang="en-US" sz="2400" dirty="0">
              <a:solidFill>
                <a:schemeClr val="accent3">
                  <a:lumMod val="20000"/>
                  <a:lumOff val="80000"/>
                </a:schemeClr>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architecture breadth</a:t>
            </a:r>
          </a:p>
          <a:p>
            <a:r>
              <a:rPr lang="en-US" sz="2400" dirty="0">
                <a:solidFill>
                  <a:srgbClr val="1AA67B"/>
                </a:solidFill>
                <a:latin typeface="Adobe Fan Heiti Std B" pitchFamily="34" charset="-128"/>
                <a:ea typeface="Adobe Fan Heiti Std B" pitchFamily="34" charset="-128"/>
              </a:rPr>
              <a:t>	</a:t>
            </a:r>
            <a:r>
              <a:rPr lang="en-US" sz="2400" dirty="0">
                <a:solidFill>
                  <a:schemeClr val="accent3">
                    <a:lumMod val="20000"/>
                    <a:lumOff val="80000"/>
                  </a:schemeClr>
                </a:solidFill>
                <a:latin typeface="Adobe Fan Heiti Std B" pitchFamily="34" charset="-128"/>
                <a:ea typeface="Adobe Fan Heiti Std B" pitchFamily="34" charset="-128"/>
              </a:rPr>
              <a:t>L</a:t>
            </a:r>
            <a:r>
              <a:rPr lang="en-US" sz="2400" dirty="0" smtClean="0">
                <a:solidFill>
                  <a:schemeClr val="accent3">
                    <a:lumMod val="20000"/>
                    <a:lumOff val="80000"/>
                  </a:schemeClr>
                </a:solidFill>
                <a:latin typeface="Adobe Fan Heiti Std B" pitchFamily="34" charset="-128"/>
                <a:ea typeface="Adobe Fan Heiti Std B" pitchFamily="34" charset="-128"/>
              </a:rPr>
              <a:t>ighting design</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electrical depth</a:t>
            </a:r>
          </a:p>
        </p:txBody>
      </p:sp>
    </p:spTree>
    <p:extLst>
      <p:ext uri="{BB962C8B-B14F-4D97-AF65-F5344CB8AC3E}">
        <p14:creationId xmlns:p14="http://schemas.microsoft.com/office/powerpoint/2010/main" val="327877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animEffect transition="in" filter="barn(inVertical)">
                                      <p:cBhvr>
                                        <p:cTn id="27" dur="500"/>
                                        <p:tgtEl>
                                          <p:spTgt spid="82"/>
                                        </p:tgtEl>
                                      </p:cBhvr>
                                    </p:animEffect>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81"/>
                                        </p:tgtEl>
                                        <p:attrNameLst>
                                          <p:attrName>style.visibility</p:attrName>
                                        </p:attrNameLst>
                                      </p:cBhvr>
                                      <p:to>
                                        <p:strVal val="visible"/>
                                      </p:to>
                                    </p:set>
                                    <p:animEffect transition="in" filter="wipe(up)">
                                      <p:cBhvr>
                                        <p:cTn id="31"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8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rgbClr val="199F76"/>
                </a:solidFill>
                <a:latin typeface="Arial Narrow" panose="020B0606020202030204" pitchFamily="34" charset="0"/>
              </a:rPr>
              <a:t>RENDERINGS + CALCULATIONS</a:t>
            </a:r>
          </a:p>
        </p:txBody>
      </p:sp>
      <p:sp>
        <p:nvSpPr>
          <p:cNvPr id="3" name="Rectangle 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sp>
        <p:nvSpPr>
          <p:cNvPr id="9" name="Rectangle 8"/>
          <p:cNvSpPr/>
          <p:nvPr/>
        </p:nvSpPr>
        <p:spPr>
          <a:xfrm>
            <a:off x="9144000"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9"/>
          <p:cNvSpPr/>
          <p:nvPr/>
        </p:nvSpPr>
        <p:spPr>
          <a:xfrm>
            <a:off x="0" y="-7467600"/>
            <a:ext cx="9144000" cy="68580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3915" y="934395"/>
            <a:ext cx="9144000" cy="4507345"/>
          </a:xfrm>
          <a:prstGeom prst="rect">
            <a:avLst/>
          </a:prstGeom>
        </p:spPr>
      </p:pic>
      <p:sp>
        <p:nvSpPr>
          <p:cNvPr id="16" name="Freeform 15"/>
          <p:cNvSpPr/>
          <p:nvPr/>
        </p:nvSpPr>
        <p:spPr>
          <a:xfrm>
            <a:off x="9296400" y="1038225"/>
            <a:ext cx="7239000" cy="2809875"/>
          </a:xfrm>
          <a:custGeom>
            <a:avLst/>
            <a:gdLst>
              <a:gd name="connsiteX0" fmla="*/ 7239000 w 7239000"/>
              <a:gd name="connsiteY0" fmla="*/ 2809875 h 2809875"/>
              <a:gd name="connsiteX1" fmla="*/ 0 w 7239000"/>
              <a:gd name="connsiteY1" fmla="*/ 2124075 h 2809875"/>
              <a:gd name="connsiteX2" fmla="*/ 0 w 7239000"/>
              <a:gd name="connsiteY2" fmla="*/ 847725 h 2809875"/>
              <a:gd name="connsiteX3" fmla="*/ 981075 w 7239000"/>
              <a:gd name="connsiteY3" fmla="*/ 847725 h 2809875"/>
              <a:gd name="connsiteX4" fmla="*/ 981075 w 7239000"/>
              <a:gd name="connsiteY4" fmla="*/ 600075 h 2809875"/>
              <a:gd name="connsiteX5" fmla="*/ 3381375 w 7239000"/>
              <a:gd name="connsiteY5" fmla="*/ 600075 h 2809875"/>
              <a:gd name="connsiteX6" fmla="*/ 3381375 w 7239000"/>
              <a:gd name="connsiteY6" fmla="*/ 0 h 2809875"/>
              <a:gd name="connsiteX7" fmla="*/ 6200775 w 7239000"/>
              <a:gd name="connsiteY7" fmla="*/ 0 h 2809875"/>
              <a:gd name="connsiteX8" fmla="*/ 7239000 w 7239000"/>
              <a:gd name="connsiteY8" fmla="*/ 2809875 h 280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000" h="2809875">
                <a:moveTo>
                  <a:pt x="7239000" y="2809875"/>
                </a:moveTo>
                <a:lnTo>
                  <a:pt x="0" y="2124075"/>
                </a:lnTo>
                <a:lnTo>
                  <a:pt x="0" y="847725"/>
                </a:lnTo>
                <a:lnTo>
                  <a:pt x="981075" y="847725"/>
                </a:lnTo>
                <a:lnTo>
                  <a:pt x="981075" y="600075"/>
                </a:lnTo>
                <a:lnTo>
                  <a:pt x="3381375" y="600075"/>
                </a:lnTo>
                <a:lnTo>
                  <a:pt x="3381375" y="0"/>
                </a:lnTo>
                <a:lnTo>
                  <a:pt x="6200775" y="0"/>
                </a:lnTo>
                <a:lnTo>
                  <a:pt x="7239000" y="2809875"/>
                </a:lnTo>
                <a:close/>
              </a:path>
            </a:pathLst>
          </a:custGeom>
          <a:gradFill flip="none" rotWithShape="1">
            <a:gsLst>
              <a:gs pos="0">
                <a:srgbClr val="1AA67B">
                  <a:lumMod val="91000"/>
                  <a:lumOff val="9000"/>
                </a:srgbClr>
              </a:gs>
              <a:gs pos="39000">
                <a:srgbClr val="1AA67B">
                  <a:alpha val="2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07133" y="-1"/>
            <a:ext cx="7305733" cy="6217036"/>
          </a:xfrm>
          <a:prstGeom prst="rect">
            <a:avLst/>
          </a:prstGeom>
        </p:spPr>
      </p:pic>
      <p:pic>
        <p:nvPicPr>
          <p:cNvPr id="21" name="Picture 20"/>
          <p:cNvPicPr>
            <a:picLocks noChangeAspect="1"/>
          </p:cNvPicPr>
          <p:nvPr/>
        </p:nvPicPr>
        <p:blipFill>
          <a:blip r:embed="rId6">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9207133" y="-1"/>
            <a:ext cx="7324783" cy="6217036"/>
          </a:xfrm>
          <a:prstGeom prst="rect">
            <a:avLst/>
          </a:prstGeom>
        </p:spPr>
      </p:pic>
      <p:sp>
        <p:nvSpPr>
          <p:cNvPr id="22" name="TextBox 21"/>
          <p:cNvSpPr txBox="1"/>
          <p:nvPr/>
        </p:nvSpPr>
        <p:spPr>
          <a:xfrm>
            <a:off x="21216032" y="1905506"/>
            <a:ext cx="3276600" cy="3046988"/>
          </a:xfrm>
          <a:prstGeom prst="rect">
            <a:avLst/>
          </a:prstGeom>
          <a:noFill/>
        </p:spPr>
        <p:txBody>
          <a:bodyPr wrap="square" rtlCol="0">
            <a:spAutoFit/>
          </a:bodyPr>
          <a:lstStyle/>
          <a:p>
            <a:pPr algn="ctr"/>
            <a:r>
              <a:rPr lang="en-US" sz="2400" b="1" dirty="0" smtClean="0">
                <a:solidFill>
                  <a:schemeClr val="bg1"/>
                </a:solidFill>
              </a:rPr>
              <a:t>2</a:t>
            </a:r>
            <a:r>
              <a:rPr lang="en-US" sz="2400" b="1" baseline="30000" dirty="0" smtClean="0">
                <a:solidFill>
                  <a:schemeClr val="bg1"/>
                </a:solidFill>
              </a:rPr>
              <a:t>nd</a:t>
            </a:r>
            <a:r>
              <a:rPr lang="en-US" sz="2400" b="1" dirty="0" smtClean="0">
                <a:solidFill>
                  <a:schemeClr val="bg1"/>
                </a:solidFill>
              </a:rPr>
              <a:t> level side office</a:t>
            </a:r>
          </a:p>
          <a:p>
            <a:pPr algn="ctr"/>
            <a:endParaRPr lang="en-US" sz="2400" b="1" dirty="0" smtClean="0">
              <a:solidFill>
                <a:schemeClr val="bg1"/>
              </a:solidFill>
            </a:endParaRPr>
          </a:p>
          <a:p>
            <a:pPr algn="ctr"/>
            <a:r>
              <a:rPr lang="en-US" sz="2400" b="1" dirty="0" smtClean="0">
                <a:solidFill>
                  <a:schemeClr val="bg1"/>
                </a:solidFill>
              </a:rPr>
              <a:t>Average </a:t>
            </a:r>
            <a:r>
              <a:rPr lang="en-US" sz="2400" b="1" dirty="0" err="1" smtClean="0">
                <a:solidFill>
                  <a:schemeClr val="bg1"/>
                </a:solidFill>
              </a:rPr>
              <a:t>Illuminance</a:t>
            </a:r>
            <a:r>
              <a:rPr lang="en-US" sz="2400" b="1" dirty="0" smtClean="0">
                <a:solidFill>
                  <a:schemeClr val="bg1"/>
                </a:solidFill>
              </a:rPr>
              <a:t> 22.8Fc</a:t>
            </a:r>
          </a:p>
          <a:p>
            <a:pPr algn="ctr"/>
            <a:r>
              <a:rPr lang="en-US" sz="2400" b="1" dirty="0" smtClean="0">
                <a:solidFill>
                  <a:schemeClr val="bg1"/>
                </a:solidFill>
              </a:rPr>
              <a:t>Max </a:t>
            </a:r>
            <a:r>
              <a:rPr lang="en-US" sz="2400" b="1" dirty="0" err="1" smtClean="0">
                <a:solidFill>
                  <a:schemeClr val="bg1"/>
                </a:solidFill>
              </a:rPr>
              <a:t>Illuminance</a:t>
            </a:r>
            <a:endParaRPr lang="en-US" sz="2400" b="1" dirty="0">
              <a:solidFill>
                <a:schemeClr val="bg1"/>
              </a:solidFill>
            </a:endParaRPr>
          </a:p>
          <a:p>
            <a:pPr algn="ctr"/>
            <a:r>
              <a:rPr lang="en-US" sz="2400" b="1" dirty="0" smtClean="0">
                <a:solidFill>
                  <a:schemeClr val="bg1"/>
                </a:solidFill>
              </a:rPr>
              <a:t>33Fc</a:t>
            </a:r>
          </a:p>
          <a:p>
            <a:pPr algn="ctr"/>
            <a:r>
              <a:rPr lang="en-US" sz="2400" b="1" dirty="0" smtClean="0">
                <a:solidFill>
                  <a:schemeClr val="bg1"/>
                </a:solidFill>
              </a:rPr>
              <a:t>Max/Min</a:t>
            </a:r>
          </a:p>
          <a:p>
            <a:pPr algn="ctr"/>
            <a:r>
              <a:rPr lang="en-US" sz="2400" b="1" dirty="0" smtClean="0">
                <a:solidFill>
                  <a:schemeClr val="bg1"/>
                </a:solidFill>
              </a:rPr>
              <a:t>1.6</a:t>
            </a:r>
            <a:endParaRPr lang="en-US" sz="2400" b="1" dirty="0">
              <a:solidFill>
                <a:schemeClr val="bg1"/>
              </a:solidFill>
            </a:endParaRPr>
          </a:p>
        </p:txBody>
      </p:sp>
      <p:sp>
        <p:nvSpPr>
          <p:cNvPr id="14" name="TextBox 13"/>
          <p:cNvSpPr txBox="1"/>
          <p:nvPr/>
        </p:nvSpPr>
        <p:spPr>
          <a:xfrm>
            <a:off x="838200" y="647454"/>
            <a:ext cx="4648200" cy="4893647"/>
          </a:xfrm>
          <a:prstGeom prst="rect">
            <a:avLst/>
          </a:prstGeom>
          <a:noFill/>
        </p:spPr>
        <p:txBody>
          <a:bodyPr wrap="square" rtlCol="0">
            <a:spAutoFit/>
          </a:bodyPr>
          <a:lstStyle/>
          <a:p>
            <a:r>
              <a:rPr lang="en-US" sz="2400" dirty="0" smtClean="0">
                <a:solidFill>
                  <a:schemeClr val="accent3">
                    <a:lumMod val="40000"/>
                    <a:lumOff val="60000"/>
                  </a:schemeClr>
                </a:solidFill>
                <a:latin typeface="Adobe Fan Heiti Std B" pitchFamily="34" charset="-128"/>
                <a:ea typeface="Adobe Fan Heiti Std B" pitchFamily="34" charset="-128"/>
              </a:rPr>
              <a:t>OUTLINE</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d</a:t>
            </a:r>
            <a:r>
              <a:rPr lang="en-US" sz="2400" dirty="0" smtClean="0">
                <a:solidFill>
                  <a:srgbClr val="1AA67B"/>
                </a:solidFill>
                <a:latin typeface="Adobe Fan Heiti Std B" pitchFamily="34" charset="-128"/>
                <a:ea typeface="Adobe Fan Heiti Std B" pitchFamily="34" charset="-128"/>
              </a:rPr>
              <a:t>esign </a:t>
            </a:r>
            <a:r>
              <a:rPr lang="en-US" sz="2400" dirty="0">
                <a:solidFill>
                  <a:srgbClr val="1AA67B"/>
                </a:solidFill>
                <a:latin typeface="Adobe Fan Heiti Std B" pitchFamily="34" charset="-128"/>
                <a:ea typeface="Adobe Fan Heiti Std B" pitchFamily="34" charset="-128"/>
              </a:rPr>
              <a:t>c</a:t>
            </a:r>
            <a:r>
              <a:rPr lang="en-US" sz="2400" dirty="0" smtClean="0">
                <a:solidFill>
                  <a:srgbClr val="1AA67B"/>
                </a:solidFill>
                <a:latin typeface="Adobe Fan Heiti Std B" pitchFamily="34" charset="-128"/>
                <a:ea typeface="Adobe Fan Heiti Std B" pitchFamily="34" charset="-128"/>
              </a:rPr>
              <a:t>oncept</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scope of work</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l</a:t>
            </a:r>
            <a:r>
              <a:rPr lang="en-US" sz="2400" dirty="0" smtClean="0">
                <a:solidFill>
                  <a:srgbClr val="1AA67B"/>
                </a:solidFill>
                <a:latin typeface="Adobe Fan Heiti Std B" pitchFamily="34" charset="-128"/>
                <a:ea typeface="Adobe Fan Heiti Std B" pitchFamily="34" charset="-128"/>
              </a:rPr>
              <a:t>obby lighting design</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a:solidFill>
                  <a:schemeClr val="accent3">
                    <a:lumMod val="20000"/>
                    <a:lumOff val="80000"/>
                  </a:schemeClr>
                </a:solidFill>
                <a:latin typeface="Adobe Fan Heiti Std B" pitchFamily="34" charset="-128"/>
                <a:ea typeface="Adobe Fan Heiti Std B" pitchFamily="34" charset="-128"/>
              </a:rPr>
              <a:t>O</a:t>
            </a:r>
            <a:r>
              <a:rPr lang="en-US" sz="2400" dirty="0" smtClean="0">
                <a:solidFill>
                  <a:schemeClr val="accent3">
                    <a:lumMod val="20000"/>
                    <a:lumOff val="80000"/>
                  </a:schemeClr>
                </a:solidFill>
                <a:latin typeface="Adobe Fan Heiti Std B" pitchFamily="34" charset="-128"/>
                <a:ea typeface="Adobe Fan Heiti Std B" pitchFamily="34" charset="-128"/>
              </a:rPr>
              <a:t>ffice</a:t>
            </a:r>
            <a:endParaRPr lang="en-US" sz="2400" dirty="0">
              <a:solidFill>
                <a:schemeClr val="accent3">
                  <a:lumMod val="20000"/>
                  <a:lumOff val="80000"/>
                </a:schemeClr>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architecture breadth</a:t>
            </a:r>
          </a:p>
          <a:p>
            <a:r>
              <a:rPr lang="en-US" sz="2400" dirty="0">
                <a:solidFill>
                  <a:srgbClr val="1AA67B"/>
                </a:solidFill>
                <a:latin typeface="Adobe Fan Heiti Std B" pitchFamily="34" charset="-128"/>
                <a:ea typeface="Adobe Fan Heiti Std B" pitchFamily="34" charset="-128"/>
              </a:rPr>
              <a:t>	</a:t>
            </a:r>
            <a:r>
              <a:rPr lang="en-US" sz="2400" dirty="0">
                <a:solidFill>
                  <a:schemeClr val="accent3">
                    <a:lumMod val="20000"/>
                    <a:lumOff val="80000"/>
                  </a:schemeClr>
                </a:solidFill>
                <a:latin typeface="Adobe Fan Heiti Std B" pitchFamily="34" charset="-128"/>
                <a:ea typeface="Adobe Fan Heiti Std B" pitchFamily="34" charset="-128"/>
              </a:rPr>
              <a:t>L</a:t>
            </a:r>
            <a:r>
              <a:rPr lang="en-US" sz="2400" dirty="0" smtClean="0">
                <a:solidFill>
                  <a:schemeClr val="accent3">
                    <a:lumMod val="20000"/>
                    <a:lumOff val="80000"/>
                  </a:schemeClr>
                </a:solidFill>
                <a:latin typeface="Adobe Fan Heiti Std B" pitchFamily="34" charset="-128"/>
                <a:ea typeface="Adobe Fan Heiti Std B" pitchFamily="34" charset="-128"/>
              </a:rPr>
              <a:t>ighting design</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electrical depth</a:t>
            </a:r>
          </a:p>
        </p:txBody>
      </p:sp>
    </p:spTree>
    <p:extLst>
      <p:ext uri="{BB962C8B-B14F-4D97-AF65-F5344CB8AC3E}">
        <p14:creationId xmlns:p14="http://schemas.microsoft.com/office/powerpoint/2010/main" val="383526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rgbClr val="199F76"/>
                </a:solidFill>
                <a:latin typeface="Arial Narrow" panose="020B0606020202030204" pitchFamily="34" charset="0"/>
              </a:rPr>
              <a:t>RENDERINGS + CALCULATIONS</a:t>
            </a:r>
          </a:p>
        </p:txBody>
      </p:sp>
      <p:sp>
        <p:nvSpPr>
          <p:cNvPr id="3" name="Rectangle 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sp>
        <p:nvSpPr>
          <p:cNvPr id="9" name="Rectangle 8"/>
          <p:cNvSpPr/>
          <p:nvPr/>
        </p:nvSpPr>
        <p:spPr>
          <a:xfrm>
            <a:off x="9144000"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9"/>
          <p:cNvSpPr/>
          <p:nvPr/>
        </p:nvSpPr>
        <p:spPr>
          <a:xfrm>
            <a:off x="0" y="-7467600"/>
            <a:ext cx="9144000" cy="68580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8762" y="947991"/>
            <a:ext cx="9144000" cy="4480152"/>
          </a:xfrm>
          <a:prstGeom prst="rect">
            <a:avLst/>
          </a:prstGeom>
        </p:spPr>
      </p:pic>
      <p:sp>
        <p:nvSpPr>
          <p:cNvPr id="6" name="Freeform 5"/>
          <p:cNvSpPr/>
          <p:nvPr/>
        </p:nvSpPr>
        <p:spPr>
          <a:xfrm>
            <a:off x="12611100" y="1047750"/>
            <a:ext cx="5581650" cy="3800475"/>
          </a:xfrm>
          <a:custGeom>
            <a:avLst/>
            <a:gdLst>
              <a:gd name="connsiteX0" fmla="*/ 0 w 5562600"/>
              <a:gd name="connsiteY0" fmla="*/ 361950 h 3714750"/>
              <a:gd name="connsiteX1" fmla="*/ 1809750 w 5562600"/>
              <a:gd name="connsiteY1" fmla="*/ 3714750 h 3714750"/>
              <a:gd name="connsiteX2" fmla="*/ 1790700 w 5562600"/>
              <a:gd name="connsiteY2" fmla="*/ 2819400 h 3714750"/>
              <a:gd name="connsiteX3" fmla="*/ 5562600 w 5562600"/>
              <a:gd name="connsiteY3" fmla="*/ 2819400 h 3714750"/>
              <a:gd name="connsiteX4" fmla="*/ 5562600 w 5562600"/>
              <a:gd name="connsiteY4" fmla="*/ 0 h 3714750"/>
              <a:gd name="connsiteX5" fmla="*/ 0 w 5562600"/>
              <a:gd name="connsiteY5" fmla="*/ 361950 h 3714750"/>
              <a:gd name="connsiteX0" fmla="*/ 0 w 5581650"/>
              <a:gd name="connsiteY0" fmla="*/ 0 h 3714750"/>
              <a:gd name="connsiteX1" fmla="*/ 1828800 w 5581650"/>
              <a:gd name="connsiteY1" fmla="*/ 3714750 h 3714750"/>
              <a:gd name="connsiteX2" fmla="*/ 1809750 w 5581650"/>
              <a:gd name="connsiteY2" fmla="*/ 2819400 h 3714750"/>
              <a:gd name="connsiteX3" fmla="*/ 5581650 w 5581650"/>
              <a:gd name="connsiteY3" fmla="*/ 2819400 h 3714750"/>
              <a:gd name="connsiteX4" fmla="*/ 5581650 w 5581650"/>
              <a:gd name="connsiteY4" fmla="*/ 0 h 3714750"/>
              <a:gd name="connsiteX5" fmla="*/ 0 w 5581650"/>
              <a:gd name="connsiteY5" fmla="*/ 0 h 3714750"/>
              <a:gd name="connsiteX0" fmla="*/ 0 w 5581650"/>
              <a:gd name="connsiteY0" fmla="*/ 0 h 3800475"/>
              <a:gd name="connsiteX1" fmla="*/ 1828800 w 5581650"/>
              <a:gd name="connsiteY1" fmla="*/ 3800475 h 3800475"/>
              <a:gd name="connsiteX2" fmla="*/ 1809750 w 5581650"/>
              <a:gd name="connsiteY2" fmla="*/ 2819400 h 3800475"/>
              <a:gd name="connsiteX3" fmla="*/ 5581650 w 5581650"/>
              <a:gd name="connsiteY3" fmla="*/ 2819400 h 3800475"/>
              <a:gd name="connsiteX4" fmla="*/ 5581650 w 5581650"/>
              <a:gd name="connsiteY4" fmla="*/ 0 h 3800475"/>
              <a:gd name="connsiteX5" fmla="*/ 0 w 5581650"/>
              <a:gd name="connsiteY5" fmla="*/ 0 h 38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1650" h="3800475">
                <a:moveTo>
                  <a:pt x="0" y="0"/>
                </a:moveTo>
                <a:lnTo>
                  <a:pt x="1828800" y="3800475"/>
                </a:lnTo>
                <a:lnTo>
                  <a:pt x="1809750" y="2819400"/>
                </a:lnTo>
                <a:lnTo>
                  <a:pt x="5581650" y="2819400"/>
                </a:lnTo>
                <a:lnTo>
                  <a:pt x="5581650" y="0"/>
                </a:lnTo>
                <a:lnTo>
                  <a:pt x="0" y="0"/>
                </a:lnTo>
                <a:close/>
              </a:path>
            </a:pathLst>
          </a:custGeom>
          <a:gradFill flip="none" rotWithShape="1">
            <a:gsLst>
              <a:gs pos="0">
                <a:srgbClr val="1AA67B">
                  <a:shade val="30000"/>
                  <a:satMod val="115000"/>
                  <a:alpha val="99000"/>
                  <a:lumMod val="86000"/>
                  <a:lumOff val="14000"/>
                </a:srgbClr>
              </a:gs>
              <a:gs pos="39000">
                <a:srgbClr val="1AA67B">
                  <a:shade val="67500"/>
                  <a:satMod val="115000"/>
                  <a:lumMod val="91000"/>
                  <a:lumOff val="9000"/>
                  <a:alpha val="26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16638" y="309206"/>
            <a:ext cx="8234362" cy="5558194"/>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8816638" y="309206"/>
            <a:ext cx="8234362" cy="5558194"/>
          </a:xfrm>
          <a:prstGeom prst="rect">
            <a:avLst/>
          </a:prstGeom>
        </p:spPr>
      </p:pic>
      <p:sp>
        <p:nvSpPr>
          <p:cNvPr id="18" name="TextBox 17"/>
          <p:cNvSpPr txBox="1"/>
          <p:nvPr/>
        </p:nvSpPr>
        <p:spPr>
          <a:xfrm>
            <a:off x="21216032" y="1905506"/>
            <a:ext cx="3276600" cy="3046988"/>
          </a:xfrm>
          <a:prstGeom prst="rect">
            <a:avLst/>
          </a:prstGeom>
          <a:noFill/>
        </p:spPr>
        <p:txBody>
          <a:bodyPr wrap="square" rtlCol="0">
            <a:spAutoFit/>
          </a:bodyPr>
          <a:lstStyle/>
          <a:p>
            <a:pPr algn="ctr"/>
            <a:r>
              <a:rPr lang="en-US" sz="2400" b="1" dirty="0" smtClean="0">
                <a:solidFill>
                  <a:schemeClr val="bg1"/>
                </a:solidFill>
              </a:rPr>
              <a:t>3</a:t>
            </a:r>
            <a:r>
              <a:rPr lang="en-US" sz="2400" b="1" baseline="30000" dirty="0" smtClean="0">
                <a:solidFill>
                  <a:schemeClr val="bg1"/>
                </a:solidFill>
              </a:rPr>
              <a:t>rd</a:t>
            </a:r>
            <a:r>
              <a:rPr lang="en-US" sz="2400" b="1" dirty="0" smtClean="0">
                <a:solidFill>
                  <a:schemeClr val="bg1"/>
                </a:solidFill>
              </a:rPr>
              <a:t> level side office</a:t>
            </a:r>
          </a:p>
          <a:p>
            <a:pPr algn="ctr"/>
            <a:endParaRPr lang="en-US" sz="2400" b="1" dirty="0" smtClean="0">
              <a:solidFill>
                <a:schemeClr val="bg1"/>
              </a:solidFill>
            </a:endParaRPr>
          </a:p>
          <a:p>
            <a:pPr algn="ctr"/>
            <a:r>
              <a:rPr lang="en-US" sz="2400" b="1" dirty="0" smtClean="0">
                <a:solidFill>
                  <a:schemeClr val="bg1"/>
                </a:solidFill>
              </a:rPr>
              <a:t>Average </a:t>
            </a:r>
            <a:r>
              <a:rPr lang="en-US" sz="2400" b="1" dirty="0" err="1" smtClean="0">
                <a:solidFill>
                  <a:schemeClr val="bg1"/>
                </a:solidFill>
              </a:rPr>
              <a:t>Illuminance</a:t>
            </a:r>
            <a:r>
              <a:rPr lang="en-US" sz="2400" b="1" dirty="0" smtClean="0">
                <a:solidFill>
                  <a:schemeClr val="bg1"/>
                </a:solidFill>
              </a:rPr>
              <a:t> 22.4Fc</a:t>
            </a:r>
          </a:p>
          <a:p>
            <a:pPr algn="ctr"/>
            <a:r>
              <a:rPr lang="en-US" sz="2400" b="1" dirty="0" smtClean="0">
                <a:solidFill>
                  <a:schemeClr val="bg1"/>
                </a:solidFill>
              </a:rPr>
              <a:t>Max </a:t>
            </a:r>
            <a:r>
              <a:rPr lang="en-US" sz="2400" b="1" dirty="0" err="1" smtClean="0">
                <a:solidFill>
                  <a:schemeClr val="bg1"/>
                </a:solidFill>
              </a:rPr>
              <a:t>Illuminance</a:t>
            </a:r>
            <a:endParaRPr lang="en-US" sz="2400" b="1" dirty="0">
              <a:solidFill>
                <a:schemeClr val="bg1"/>
              </a:solidFill>
            </a:endParaRPr>
          </a:p>
          <a:p>
            <a:pPr algn="ctr"/>
            <a:r>
              <a:rPr lang="en-US" sz="2400" b="1" dirty="0" smtClean="0">
                <a:solidFill>
                  <a:schemeClr val="bg1"/>
                </a:solidFill>
              </a:rPr>
              <a:t>33.5Fc</a:t>
            </a:r>
          </a:p>
          <a:p>
            <a:pPr algn="ctr"/>
            <a:r>
              <a:rPr lang="en-US" sz="2400" b="1" dirty="0" smtClean="0">
                <a:solidFill>
                  <a:schemeClr val="bg1"/>
                </a:solidFill>
              </a:rPr>
              <a:t>Max/Min</a:t>
            </a:r>
          </a:p>
          <a:p>
            <a:pPr algn="ctr"/>
            <a:r>
              <a:rPr lang="en-US" sz="2400" b="1" dirty="0" smtClean="0">
                <a:solidFill>
                  <a:schemeClr val="bg1"/>
                </a:solidFill>
              </a:rPr>
              <a:t>1.8</a:t>
            </a:r>
            <a:endParaRPr lang="en-US" sz="2400" b="1" dirty="0">
              <a:solidFill>
                <a:schemeClr val="bg1"/>
              </a:solidFill>
            </a:endParaRPr>
          </a:p>
        </p:txBody>
      </p:sp>
      <p:sp>
        <p:nvSpPr>
          <p:cNvPr id="15" name="TextBox 14"/>
          <p:cNvSpPr txBox="1"/>
          <p:nvPr/>
        </p:nvSpPr>
        <p:spPr>
          <a:xfrm>
            <a:off x="838200" y="647454"/>
            <a:ext cx="4648200" cy="4893647"/>
          </a:xfrm>
          <a:prstGeom prst="rect">
            <a:avLst/>
          </a:prstGeom>
          <a:noFill/>
        </p:spPr>
        <p:txBody>
          <a:bodyPr wrap="square" rtlCol="0">
            <a:spAutoFit/>
          </a:bodyPr>
          <a:lstStyle/>
          <a:p>
            <a:r>
              <a:rPr lang="en-US" sz="2400" dirty="0" smtClean="0">
                <a:solidFill>
                  <a:schemeClr val="accent3">
                    <a:lumMod val="40000"/>
                    <a:lumOff val="60000"/>
                  </a:schemeClr>
                </a:solidFill>
                <a:latin typeface="Adobe Fan Heiti Std B" pitchFamily="34" charset="-128"/>
                <a:ea typeface="Adobe Fan Heiti Std B" pitchFamily="34" charset="-128"/>
              </a:rPr>
              <a:t>OUTLINE</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d</a:t>
            </a:r>
            <a:r>
              <a:rPr lang="en-US" sz="2400" dirty="0" smtClean="0">
                <a:solidFill>
                  <a:srgbClr val="1AA67B"/>
                </a:solidFill>
                <a:latin typeface="Adobe Fan Heiti Std B" pitchFamily="34" charset="-128"/>
                <a:ea typeface="Adobe Fan Heiti Std B" pitchFamily="34" charset="-128"/>
              </a:rPr>
              <a:t>esign </a:t>
            </a:r>
            <a:r>
              <a:rPr lang="en-US" sz="2400" dirty="0">
                <a:solidFill>
                  <a:srgbClr val="1AA67B"/>
                </a:solidFill>
                <a:latin typeface="Adobe Fan Heiti Std B" pitchFamily="34" charset="-128"/>
                <a:ea typeface="Adobe Fan Heiti Std B" pitchFamily="34" charset="-128"/>
              </a:rPr>
              <a:t>c</a:t>
            </a:r>
            <a:r>
              <a:rPr lang="en-US" sz="2400" dirty="0" smtClean="0">
                <a:solidFill>
                  <a:srgbClr val="1AA67B"/>
                </a:solidFill>
                <a:latin typeface="Adobe Fan Heiti Std B" pitchFamily="34" charset="-128"/>
                <a:ea typeface="Adobe Fan Heiti Std B" pitchFamily="34" charset="-128"/>
              </a:rPr>
              <a:t>oncept</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scope of work</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l</a:t>
            </a:r>
            <a:r>
              <a:rPr lang="en-US" sz="2400" dirty="0" smtClean="0">
                <a:solidFill>
                  <a:srgbClr val="1AA67B"/>
                </a:solidFill>
                <a:latin typeface="Adobe Fan Heiti Std B" pitchFamily="34" charset="-128"/>
                <a:ea typeface="Adobe Fan Heiti Std B" pitchFamily="34" charset="-128"/>
              </a:rPr>
              <a:t>obby lighting design</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a:solidFill>
                  <a:schemeClr val="accent3">
                    <a:lumMod val="20000"/>
                    <a:lumOff val="80000"/>
                  </a:schemeClr>
                </a:solidFill>
                <a:latin typeface="Adobe Fan Heiti Std B" pitchFamily="34" charset="-128"/>
                <a:ea typeface="Adobe Fan Heiti Std B" pitchFamily="34" charset="-128"/>
              </a:rPr>
              <a:t>O</a:t>
            </a:r>
            <a:r>
              <a:rPr lang="en-US" sz="2400" dirty="0" smtClean="0">
                <a:solidFill>
                  <a:schemeClr val="accent3">
                    <a:lumMod val="20000"/>
                    <a:lumOff val="80000"/>
                  </a:schemeClr>
                </a:solidFill>
                <a:latin typeface="Adobe Fan Heiti Std B" pitchFamily="34" charset="-128"/>
                <a:ea typeface="Adobe Fan Heiti Std B" pitchFamily="34" charset="-128"/>
              </a:rPr>
              <a:t>ffice</a:t>
            </a:r>
            <a:endParaRPr lang="en-US" sz="2400" dirty="0">
              <a:solidFill>
                <a:schemeClr val="accent3">
                  <a:lumMod val="20000"/>
                  <a:lumOff val="80000"/>
                </a:schemeClr>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architecture breadth</a:t>
            </a:r>
          </a:p>
          <a:p>
            <a:r>
              <a:rPr lang="en-US" sz="2400" dirty="0">
                <a:solidFill>
                  <a:srgbClr val="1AA67B"/>
                </a:solidFill>
                <a:latin typeface="Adobe Fan Heiti Std B" pitchFamily="34" charset="-128"/>
                <a:ea typeface="Adobe Fan Heiti Std B" pitchFamily="34" charset="-128"/>
              </a:rPr>
              <a:t>	</a:t>
            </a:r>
            <a:r>
              <a:rPr lang="en-US" sz="2400" dirty="0">
                <a:solidFill>
                  <a:schemeClr val="accent3">
                    <a:lumMod val="20000"/>
                    <a:lumOff val="80000"/>
                  </a:schemeClr>
                </a:solidFill>
                <a:latin typeface="Adobe Fan Heiti Std B" pitchFamily="34" charset="-128"/>
                <a:ea typeface="Adobe Fan Heiti Std B" pitchFamily="34" charset="-128"/>
              </a:rPr>
              <a:t>L</a:t>
            </a:r>
            <a:r>
              <a:rPr lang="en-US" sz="2400" dirty="0" smtClean="0">
                <a:solidFill>
                  <a:schemeClr val="accent3">
                    <a:lumMod val="20000"/>
                    <a:lumOff val="80000"/>
                  </a:schemeClr>
                </a:solidFill>
                <a:latin typeface="Adobe Fan Heiti Std B" pitchFamily="34" charset="-128"/>
                <a:ea typeface="Adobe Fan Heiti Std B" pitchFamily="34" charset="-128"/>
              </a:rPr>
              <a:t>ighting design</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electrical depth</a:t>
            </a:r>
          </a:p>
        </p:txBody>
      </p:sp>
    </p:spTree>
    <p:extLst>
      <p:ext uri="{BB962C8B-B14F-4D97-AF65-F5344CB8AC3E}">
        <p14:creationId xmlns:p14="http://schemas.microsoft.com/office/powerpoint/2010/main" val="322187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371600" y="891103"/>
            <a:ext cx="2286000" cy="461665"/>
            <a:chOff x="1415716" y="628694"/>
            <a:chExt cx="2286000" cy="461665"/>
          </a:xfrm>
        </p:grpSpPr>
        <p:sp>
          <p:nvSpPr>
            <p:cNvPr id="10" name="TextBox 9"/>
            <p:cNvSpPr txBox="1"/>
            <p:nvPr/>
          </p:nvSpPr>
          <p:spPr>
            <a:xfrm>
              <a:off x="1503058" y="628694"/>
              <a:ext cx="2198658" cy="461665"/>
            </a:xfrm>
            <a:prstGeom prst="rect">
              <a:avLst/>
            </a:prstGeom>
            <a:noFill/>
          </p:spPr>
          <p:txBody>
            <a:bodyPr wrap="square" rtlCol="0">
              <a:spAutoFit/>
            </a:bodyPr>
            <a:lstStyle/>
            <a:p>
              <a:r>
                <a:rPr lang="en-US" sz="2400" dirty="0" smtClean="0">
                  <a:solidFill>
                    <a:schemeClr val="bg1"/>
                  </a:solidFill>
                  <a:latin typeface="Franklin Gothic Demi Cond" panose="020B0706030402020204" pitchFamily="34" charset="0"/>
                </a:rPr>
                <a:t>Project Overview</a:t>
              </a:r>
              <a:endParaRPr lang="en-US" sz="2400" dirty="0">
                <a:solidFill>
                  <a:schemeClr val="bg1"/>
                </a:solidFill>
                <a:latin typeface="Franklin Gothic Demi Cond" panose="020B0706030402020204" pitchFamily="34" charset="0"/>
              </a:endParaRPr>
            </a:p>
          </p:txBody>
        </p:sp>
        <p:sp>
          <p:nvSpPr>
            <p:cNvPr id="11" name="Chord 10"/>
            <p:cNvSpPr/>
            <p:nvPr/>
          </p:nvSpPr>
          <p:spPr>
            <a:xfrm>
              <a:off x="1415716" y="696874"/>
              <a:ext cx="287642" cy="287642"/>
            </a:xfrm>
            <a:prstGeom prst="chord">
              <a:avLst>
                <a:gd name="adj1" fmla="val 5433381"/>
                <a:gd name="adj2" fmla="val 16200000"/>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1066800" y="1627925"/>
            <a:ext cx="8894618" cy="1846659"/>
            <a:chOff x="6553200" y="1905000"/>
            <a:chExt cx="8894618" cy="1846659"/>
          </a:xfrm>
        </p:grpSpPr>
        <p:sp>
          <p:nvSpPr>
            <p:cNvPr id="12" name="TextBox 11"/>
            <p:cNvSpPr txBox="1"/>
            <p:nvPr/>
          </p:nvSpPr>
          <p:spPr>
            <a:xfrm>
              <a:off x="6553200" y="1905000"/>
              <a:ext cx="2590800" cy="1846659"/>
            </a:xfrm>
            <a:prstGeom prst="rect">
              <a:avLst/>
            </a:prstGeom>
            <a:noFill/>
          </p:spPr>
          <p:txBody>
            <a:bodyPr wrap="square" rtlCol="0">
              <a:spAutoFit/>
            </a:bodyPr>
            <a:lstStyle/>
            <a:p>
              <a:pPr algn="r"/>
              <a:r>
                <a:rPr lang="en-US" sz="1900" b="1" dirty="0">
                  <a:solidFill>
                    <a:srgbClr val="199F76"/>
                  </a:solidFill>
                  <a:latin typeface="Kozuka Gothic Pr6N R" pitchFamily="34" charset="-128"/>
                  <a:ea typeface="Kozuka Gothic Pr6N R" pitchFamily="34" charset="-128"/>
                </a:rPr>
                <a:t>Building Name-</a:t>
              </a:r>
            </a:p>
            <a:p>
              <a:pPr algn="r"/>
              <a:r>
                <a:rPr lang="en-US" sz="1900" b="1" dirty="0">
                  <a:solidFill>
                    <a:srgbClr val="199F76"/>
                  </a:solidFill>
                  <a:latin typeface="Kozuka Gothic Pr6N R" pitchFamily="34" charset="-128"/>
                  <a:ea typeface="Kozuka Gothic Pr6N R" pitchFamily="34" charset="-128"/>
                </a:rPr>
                <a:t>Location-</a:t>
              </a:r>
            </a:p>
            <a:p>
              <a:pPr algn="r"/>
              <a:r>
                <a:rPr lang="en-US" sz="1900" b="1" dirty="0">
                  <a:solidFill>
                    <a:srgbClr val="199F76"/>
                  </a:solidFill>
                  <a:latin typeface="Kozuka Gothic Pr6N R" pitchFamily="34" charset="-128"/>
                  <a:ea typeface="Kozuka Gothic Pr6N R" pitchFamily="34" charset="-128"/>
                </a:rPr>
                <a:t>Occupancy Type-</a:t>
              </a:r>
            </a:p>
            <a:p>
              <a:pPr algn="r"/>
              <a:endParaRPr lang="en-US" sz="1900" b="1" dirty="0">
                <a:solidFill>
                  <a:srgbClr val="199F76"/>
                </a:solidFill>
                <a:latin typeface="Kozuka Gothic Pr6N R" pitchFamily="34" charset="-128"/>
                <a:ea typeface="Kozuka Gothic Pr6N R" pitchFamily="34" charset="-128"/>
              </a:endParaRPr>
            </a:p>
            <a:p>
              <a:pPr algn="r"/>
              <a:r>
                <a:rPr lang="en-US" sz="1900" b="1" dirty="0">
                  <a:solidFill>
                    <a:srgbClr val="199F76"/>
                  </a:solidFill>
                  <a:latin typeface="Kozuka Gothic Pr6N R" pitchFamily="34" charset="-128"/>
                  <a:ea typeface="Kozuka Gothic Pr6N R" pitchFamily="34" charset="-128"/>
                </a:rPr>
                <a:t>Size-</a:t>
              </a:r>
            </a:p>
            <a:p>
              <a:pPr algn="r"/>
              <a:r>
                <a:rPr lang="en-US" sz="1900" b="1" dirty="0">
                  <a:solidFill>
                    <a:srgbClr val="199F76"/>
                  </a:solidFill>
                  <a:latin typeface="Kozuka Gothic Pr6N R" pitchFamily="34" charset="-128"/>
                  <a:ea typeface="Kozuka Gothic Pr6N R" pitchFamily="34" charset="-128"/>
                </a:rPr>
                <a:t>Stories above </a:t>
              </a:r>
              <a:r>
                <a:rPr lang="en-US" sz="1900" b="1" dirty="0" smtClean="0">
                  <a:solidFill>
                    <a:srgbClr val="199F76"/>
                  </a:solidFill>
                  <a:latin typeface="Kozuka Gothic Pr6N R" pitchFamily="34" charset="-128"/>
                  <a:ea typeface="Kozuka Gothic Pr6N R" pitchFamily="34" charset="-128"/>
                </a:rPr>
                <a:t>Grade-</a:t>
              </a:r>
              <a:endParaRPr lang="en-US" sz="1900" b="1" dirty="0">
                <a:solidFill>
                  <a:srgbClr val="199F76"/>
                </a:solidFill>
                <a:latin typeface="Kozuka Gothic Pr6N R" pitchFamily="34" charset="-128"/>
                <a:ea typeface="Kozuka Gothic Pr6N R" pitchFamily="34" charset="-128"/>
              </a:endParaRPr>
            </a:p>
          </p:txBody>
        </p:sp>
        <p:sp>
          <p:nvSpPr>
            <p:cNvPr id="13" name="TextBox 12"/>
            <p:cNvSpPr txBox="1"/>
            <p:nvPr/>
          </p:nvSpPr>
          <p:spPr>
            <a:xfrm>
              <a:off x="9144000" y="1905000"/>
              <a:ext cx="6303818" cy="1846659"/>
            </a:xfrm>
            <a:prstGeom prst="rect">
              <a:avLst/>
            </a:prstGeom>
            <a:noFill/>
          </p:spPr>
          <p:txBody>
            <a:bodyPr wrap="square" rtlCol="0">
              <a:spAutoFit/>
            </a:bodyPr>
            <a:lstStyle>
              <a:defPPr>
                <a:defRPr lang="en-US"/>
              </a:defPPr>
              <a:lvl1pPr>
                <a:defRPr>
                  <a:latin typeface="Myriad Pro" pitchFamily="34" charset="0"/>
                </a:defRPr>
              </a:lvl1pPr>
            </a:lstStyle>
            <a:p>
              <a:r>
                <a:rPr lang="en-US" sz="1900" b="1" dirty="0" err="1">
                  <a:solidFill>
                    <a:schemeClr val="bg1"/>
                  </a:solidFill>
                  <a:latin typeface="Kozuka Gothic Pr6N R" pitchFamily="34" charset="-128"/>
                  <a:ea typeface="Kozuka Gothic Pr6N R" pitchFamily="34" charset="-128"/>
                </a:rPr>
                <a:t>Fraunhofer</a:t>
              </a:r>
              <a:r>
                <a:rPr lang="en-US" sz="1900" b="1" dirty="0">
                  <a:solidFill>
                    <a:schemeClr val="bg1"/>
                  </a:solidFill>
                  <a:latin typeface="Kozuka Gothic Pr6N R" pitchFamily="34" charset="-128"/>
                  <a:ea typeface="Kozuka Gothic Pr6N R" pitchFamily="34" charset="-128"/>
                </a:rPr>
                <a:t> CSE</a:t>
              </a:r>
            </a:p>
            <a:p>
              <a:r>
                <a:rPr lang="en-US" sz="1900" b="1" dirty="0">
                  <a:solidFill>
                    <a:schemeClr val="bg1"/>
                  </a:solidFill>
                  <a:latin typeface="Kozuka Gothic Pr6N R" pitchFamily="34" charset="-128"/>
                  <a:ea typeface="Kozuka Gothic Pr6N R" pitchFamily="34" charset="-128"/>
                </a:rPr>
                <a:t>5 Channel Center Street, Boston, MA</a:t>
              </a:r>
            </a:p>
            <a:p>
              <a:r>
                <a:rPr lang="en-US" sz="1900" b="1" dirty="0">
                  <a:solidFill>
                    <a:schemeClr val="bg1"/>
                  </a:solidFill>
                  <a:latin typeface="Kozuka Gothic Pr6N R" pitchFamily="34" charset="-128"/>
                  <a:ea typeface="Kozuka Gothic Pr6N R" pitchFamily="34" charset="-128"/>
                </a:rPr>
                <a:t>Offices and research laboratories (Group B)</a:t>
              </a:r>
              <a:br>
                <a:rPr lang="en-US" sz="1900" b="1" dirty="0">
                  <a:solidFill>
                    <a:schemeClr val="bg1"/>
                  </a:solidFill>
                  <a:latin typeface="Kozuka Gothic Pr6N R" pitchFamily="34" charset="-128"/>
                  <a:ea typeface="Kozuka Gothic Pr6N R" pitchFamily="34" charset="-128"/>
                </a:rPr>
              </a:br>
              <a:r>
                <a:rPr lang="en-US" sz="1900" b="1" dirty="0">
                  <a:solidFill>
                    <a:schemeClr val="bg1"/>
                  </a:solidFill>
                  <a:latin typeface="Kozuka Gothic Pr6N R" pitchFamily="34" charset="-128"/>
                  <a:ea typeface="Kozuka Gothic Pr6N R" pitchFamily="34" charset="-128"/>
                </a:rPr>
                <a:t>Conference room (Group A-3)</a:t>
              </a:r>
            </a:p>
            <a:p>
              <a:r>
                <a:rPr lang="en-US" sz="1900" b="1" dirty="0">
                  <a:solidFill>
                    <a:schemeClr val="bg1"/>
                  </a:solidFill>
                  <a:latin typeface="Kozuka Gothic Pr6N R" pitchFamily="34" charset="-128"/>
                  <a:ea typeface="Kozuka Gothic Pr6N R" pitchFamily="34" charset="-128"/>
                </a:rPr>
                <a:t>42150SF</a:t>
              </a:r>
            </a:p>
            <a:p>
              <a:r>
                <a:rPr lang="en-US" sz="1900" b="1" dirty="0" smtClean="0">
                  <a:solidFill>
                    <a:schemeClr val="bg1"/>
                  </a:solidFill>
                  <a:latin typeface="Kozuka Gothic Pr6N R" pitchFamily="34" charset="-128"/>
                  <a:ea typeface="Kozuka Gothic Pr6N R" pitchFamily="34" charset="-128"/>
                </a:rPr>
                <a:t>6</a:t>
              </a:r>
              <a:endParaRPr lang="en-US" sz="1900" b="1" dirty="0">
                <a:solidFill>
                  <a:schemeClr val="bg1"/>
                </a:solidFill>
                <a:latin typeface="Kozuka Gothic Pr6N R" pitchFamily="34" charset="-128"/>
                <a:ea typeface="Kozuka Gothic Pr6N R" pitchFamily="34" charset="-128"/>
              </a:endParaRPr>
            </a:p>
          </p:txBody>
        </p:sp>
      </p:grpSp>
      <p:pic>
        <p:nvPicPr>
          <p:cNvPr id="1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1672" y="1"/>
            <a:ext cx="7878179" cy="6217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Oval 17"/>
          <p:cNvSpPr/>
          <p:nvPr/>
        </p:nvSpPr>
        <p:spPr>
          <a:xfrm>
            <a:off x="14527161" y="4876800"/>
            <a:ext cx="762000" cy="7620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59391" y="1"/>
            <a:ext cx="4472609" cy="6858004"/>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smtClean="0">
                <a:solidFill>
                  <a:srgbClr val="199F76"/>
                </a:solidFill>
                <a:latin typeface="Arial Narrow" panose="020B0606020202030204" pitchFamily="34" charset="0"/>
              </a:rPr>
              <a:t>ELECTRICAL DEPTH</a:t>
            </a:r>
            <a:endParaRPr lang="en-US" sz="2400" b="1" dirty="0">
              <a:solidFill>
                <a:srgbClr val="199F76"/>
              </a:solidFill>
              <a:latin typeface="Arial Narrow" panose="020B0606020202030204" pitchFamily="34" charset="0"/>
            </a:endParaRPr>
          </a:p>
        </p:txBody>
      </p:sp>
      <p:sp>
        <p:nvSpPr>
          <p:cNvPr id="3" name="Rectangle 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sp>
        <p:nvSpPr>
          <p:cNvPr id="9" name="Rectangle 8"/>
          <p:cNvSpPr/>
          <p:nvPr/>
        </p:nvSpPr>
        <p:spPr>
          <a:xfrm>
            <a:off x="9144000"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9"/>
          <p:cNvSpPr/>
          <p:nvPr/>
        </p:nvSpPr>
        <p:spPr>
          <a:xfrm>
            <a:off x="0" y="-7467600"/>
            <a:ext cx="9144000" cy="68580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6" name="Rectangle 5"/>
          <p:cNvSpPr/>
          <p:nvPr/>
        </p:nvSpPr>
        <p:spPr>
          <a:xfrm>
            <a:off x="12044837" y="2912695"/>
            <a:ext cx="3342325" cy="523220"/>
          </a:xfrm>
          <a:prstGeom prst="rect">
            <a:avLst/>
          </a:prstGeom>
        </p:spPr>
        <p:txBody>
          <a:bodyPr wrap="none">
            <a:spAutoFit/>
          </a:bodyPr>
          <a:lstStyle/>
          <a:p>
            <a:pPr algn="r"/>
            <a:r>
              <a:rPr lang="en-US" sz="2800" b="1" dirty="0" smtClean="0">
                <a:solidFill>
                  <a:srgbClr val="1AA67B"/>
                </a:solidFill>
                <a:latin typeface="Arial Narrow" panose="020B0606020202030204" pitchFamily="34" charset="0"/>
              </a:rPr>
              <a:t>ELECTRICAL SYSTEM</a:t>
            </a:r>
            <a:endParaRPr lang="en-US" sz="2400" b="1" dirty="0">
              <a:solidFill>
                <a:srgbClr val="1AA67B"/>
              </a:solidFill>
              <a:latin typeface="Arial Narrow" panose="020B0606020202030204" pitchFamily="34" charset="0"/>
            </a:endParaRPr>
          </a:p>
        </p:txBody>
      </p:sp>
      <p:sp>
        <p:nvSpPr>
          <p:cNvPr id="12" name="TextBox 11"/>
          <p:cNvSpPr txBox="1"/>
          <p:nvPr/>
        </p:nvSpPr>
        <p:spPr>
          <a:xfrm>
            <a:off x="838200" y="647454"/>
            <a:ext cx="4648200" cy="4893647"/>
          </a:xfrm>
          <a:prstGeom prst="rect">
            <a:avLst/>
          </a:prstGeom>
          <a:noFill/>
        </p:spPr>
        <p:txBody>
          <a:bodyPr wrap="square" rtlCol="0">
            <a:spAutoFit/>
          </a:bodyPr>
          <a:lstStyle/>
          <a:p>
            <a:r>
              <a:rPr lang="en-US" sz="2400" b="1" dirty="0" smtClean="0">
                <a:solidFill>
                  <a:schemeClr val="accent3">
                    <a:lumMod val="40000"/>
                    <a:lumOff val="60000"/>
                  </a:schemeClr>
                </a:solidFill>
                <a:latin typeface="Adobe Fan Heiti Std B" pitchFamily="34" charset="-128"/>
                <a:ea typeface="Adobe Fan Heiti Std B" pitchFamily="34" charset="-128"/>
              </a:rPr>
              <a:t>OUTLINE</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d</a:t>
            </a:r>
            <a:r>
              <a:rPr lang="en-US" sz="2400" dirty="0" smtClean="0">
                <a:solidFill>
                  <a:srgbClr val="1AA67B"/>
                </a:solidFill>
                <a:latin typeface="Adobe Fan Heiti Std B" pitchFamily="34" charset="-128"/>
                <a:ea typeface="Adobe Fan Heiti Std B" pitchFamily="34" charset="-128"/>
              </a:rPr>
              <a:t>esign </a:t>
            </a:r>
            <a:r>
              <a:rPr lang="en-US" sz="2400" dirty="0">
                <a:solidFill>
                  <a:srgbClr val="1AA67B"/>
                </a:solidFill>
                <a:latin typeface="Adobe Fan Heiti Std B" pitchFamily="34" charset="-128"/>
                <a:ea typeface="Adobe Fan Heiti Std B" pitchFamily="34" charset="-128"/>
              </a:rPr>
              <a:t>c</a:t>
            </a:r>
            <a:r>
              <a:rPr lang="en-US" sz="2400" dirty="0" smtClean="0">
                <a:solidFill>
                  <a:srgbClr val="1AA67B"/>
                </a:solidFill>
                <a:latin typeface="Adobe Fan Heiti Std B" pitchFamily="34" charset="-128"/>
                <a:ea typeface="Adobe Fan Heiti Std B" pitchFamily="34" charset="-128"/>
              </a:rPr>
              <a:t>oncept</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scope of work</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l</a:t>
            </a:r>
            <a:r>
              <a:rPr lang="en-US" sz="2400" dirty="0" smtClean="0">
                <a:solidFill>
                  <a:srgbClr val="1AA67B"/>
                </a:solidFill>
                <a:latin typeface="Adobe Fan Heiti Std B" pitchFamily="34" charset="-128"/>
                <a:ea typeface="Adobe Fan Heiti Std B" pitchFamily="34" charset="-128"/>
              </a:rPr>
              <a:t>obby lighting design</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office</a:t>
            </a:r>
            <a:endParaRPr lang="en-US" sz="2400" dirty="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architecture breadth</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lighting design</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chemeClr val="accent3">
                    <a:lumMod val="20000"/>
                    <a:lumOff val="80000"/>
                  </a:schemeClr>
                </a:solidFill>
                <a:latin typeface="Adobe Fan Heiti Std B" pitchFamily="34" charset="-128"/>
                <a:ea typeface="Adobe Fan Heiti Std B" pitchFamily="34" charset="-128"/>
              </a:rPr>
              <a:t>E</a:t>
            </a:r>
            <a:r>
              <a:rPr lang="en-US" sz="2400" dirty="0" smtClean="0">
                <a:solidFill>
                  <a:schemeClr val="accent3">
                    <a:lumMod val="20000"/>
                    <a:lumOff val="80000"/>
                  </a:schemeClr>
                </a:solidFill>
                <a:latin typeface="Adobe Fan Heiti Std B" pitchFamily="34" charset="-128"/>
                <a:ea typeface="Adobe Fan Heiti Std B" pitchFamily="34" charset="-128"/>
              </a:rPr>
              <a:t>lectrical </a:t>
            </a:r>
            <a:r>
              <a:rPr lang="en-US" sz="2400" dirty="0">
                <a:solidFill>
                  <a:schemeClr val="accent3">
                    <a:lumMod val="20000"/>
                    <a:lumOff val="80000"/>
                  </a:schemeClr>
                </a:solidFill>
                <a:latin typeface="Adobe Fan Heiti Std B" pitchFamily="34" charset="-128"/>
                <a:ea typeface="Adobe Fan Heiti Std B" pitchFamily="34" charset="-128"/>
              </a:rPr>
              <a:t>D</a:t>
            </a:r>
            <a:r>
              <a:rPr lang="en-US" sz="2400" dirty="0" smtClean="0">
                <a:solidFill>
                  <a:schemeClr val="accent3">
                    <a:lumMod val="20000"/>
                    <a:lumOff val="80000"/>
                  </a:schemeClr>
                </a:solidFill>
                <a:latin typeface="Adobe Fan Heiti Std B" pitchFamily="34" charset="-128"/>
                <a:ea typeface="Adobe Fan Heiti Std B" pitchFamily="34" charset="-128"/>
              </a:rPr>
              <a:t>epth</a:t>
            </a:r>
          </a:p>
        </p:txBody>
      </p:sp>
    </p:spTree>
    <p:extLst>
      <p:ext uri="{BB962C8B-B14F-4D97-AF65-F5344CB8AC3E}">
        <p14:creationId xmlns:p14="http://schemas.microsoft.com/office/powerpoint/2010/main" val="33190774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smtClean="0">
                <a:solidFill>
                  <a:srgbClr val="199F76"/>
                </a:solidFill>
                <a:latin typeface="Arial Narrow" panose="020B0606020202030204" pitchFamily="34" charset="0"/>
              </a:rPr>
              <a:t>ELECTRICAL DEPTH</a:t>
            </a:r>
            <a:endParaRPr lang="en-US" sz="2400" b="1" dirty="0">
              <a:solidFill>
                <a:srgbClr val="199F76"/>
              </a:solidFill>
              <a:latin typeface="Arial Narrow" panose="020B0606020202030204" pitchFamily="34" charset="0"/>
            </a:endParaRPr>
          </a:p>
        </p:txBody>
      </p:sp>
      <p:sp>
        <p:nvSpPr>
          <p:cNvPr id="3" name="Rectangle 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sp>
        <p:nvSpPr>
          <p:cNvPr id="9" name="Rectangle 8"/>
          <p:cNvSpPr/>
          <p:nvPr/>
        </p:nvSpPr>
        <p:spPr>
          <a:xfrm>
            <a:off x="9144000"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9"/>
          <p:cNvSpPr/>
          <p:nvPr/>
        </p:nvSpPr>
        <p:spPr>
          <a:xfrm>
            <a:off x="0" y="-7467600"/>
            <a:ext cx="9144000" cy="68580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graphicFrame>
        <p:nvGraphicFramePr>
          <p:cNvPr id="12" name="Table 11"/>
          <p:cNvGraphicFramePr>
            <a:graphicFrameLocks noGrp="1"/>
          </p:cNvGraphicFramePr>
          <p:nvPr>
            <p:extLst>
              <p:ext uri="{D42A27DB-BD31-4B8C-83A1-F6EECF244321}">
                <p14:modId xmlns:p14="http://schemas.microsoft.com/office/powerpoint/2010/main" val="1265602296"/>
              </p:ext>
            </p:extLst>
          </p:nvPr>
        </p:nvGraphicFramePr>
        <p:xfrm>
          <a:off x="11037092" y="670794"/>
          <a:ext cx="5367339" cy="3694418"/>
        </p:xfrm>
        <a:graphic>
          <a:graphicData uri="http://schemas.openxmlformats.org/drawingml/2006/table">
            <a:tbl>
              <a:tblPr firstRow="1" firstCol="1" bandRow="1">
                <a:tableStyleId>{C083E6E3-FA7D-4D7B-A595-EF9225AFEA82}</a:tableStyleId>
              </a:tblPr>
              <a:tblGrid>
                <a:gridCol w="1136613"/>
                <a:gridCol w="1041895"/>
                <a:gridCol w="1183972"/>
                <a:gridCol w="1247117"/>
                <a:gridCol w="757742"/>
              </a:tblGrid>
              <a:tr h="266946">
                <a:tc>
                  <a:txBody>
                    <a:bodyPr/>
                    <a:lstStyle/>
                    <a:p>
                      <a:pPr marL="0" marR="0" algn="ctr">
                        <a:lnSpc>
                          <a:spcPct val="115000"/>
                        </a:lnSpc>
                        <a:spcBef>
                          <a:spcPts val="0"/>
                        </a:spcBef>
                        <a:spcAft>
                          <a:spcPts val="0"/>
                        </a:spcAft>
                      </a:pPr>
                      <a:r>
                        <a:rPr lang="en-US" sz="1200" dirty="0">
                          <a:solidFill>
                            <a:schemeClr val="bg1"/>
                          </a:solidFill>
                          <a:effectLst/>
                        </a:rPr>
                        <a:t>Penal Board</a:t>
                      </a:r>
                      <a:endParaRPr lang="en-US" sz="12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chemeClr val="bg1"/>
                          </a:solidFill>
                          <a:effectLst/>
                        </a:rPr>
                        <a:t>Lighting (VA)</a:t>
                      </a:r>
                      <a:endParaRPr lang="en-US" sz="12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chemeClr val="bg1"/>
                          </a:solidFill>
                          <a:effectLst/>
                        </a:rPr>
                        <a:t>Receptacle (VA)</a:t>
                      </a:r>
                      <a:endParaRPr lang="en-US" sz="120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chemeClr val="bg1"/>
                          </a:solidFill>
                          <a:effectLst/>
                        </a:rPr>
                        <a:t>Equipment (VA)</a:t>
                      </a:r>
                      <a:endParaRPr lang="en-US" sz="1200">
                        <a:solidFill>
                          <a:schemeClr val="bg1"/>
                        </a:solidFill>
                        <a:effectLst/>
                        <a:latin typeface="Calibri"/>
                        <a:ea typeface="Calibri"/>
                        <a:cs typeface="Times New Roman"/>
                      </a:endParaRPr>
                    </a:p>
                  </a:txBody>
                  <a:tcPr marL="68580" marR="68580" marT="0" marB="0"/>
                </a:tc>
                <a:tc>
                  <a:txBody>
                    <a:bodyPr/>
                    <a:lstStyle/>
                    <a:p>
                      <a:endParaRPr lang="en-US" sz="1200">
                        <a:solidFill>
                          <a:schemeClr val="bg1"/>
                        </a:solidFill>
                        <a:effectLst/>
                        <a:latin typeface="Calibri"/>
                      </a:endParaRPr>
                    </a:p>
                  </a:txBody>
                  <a:tcPr marL="68580" marR="68580" marT="0" marB="0"/>
                </a:tc>
              </a:tr>
              <a:tr h="214217">
                <a:tc>
                  <a:txBody>
                    <a:bodyPr/>
                    <a:lstStyle/>
                    <a:p>
                      <a:pPr marL="0" marR="0" algn="ctr">
                        <a:lnSpc>
                          <a:spcPct val="115000"/>
                        </a:lnSpc>
                        <a:spcBef>
                          <a:spcPts val="0"/>
                        </a:spcBef>
                        <a:spcAft>
                          <a:spcPts val="0"/>
                        </a:spcAft>
                      </a:pPr>
                      <a:r>
                        <a:rPr lang="en-US" sz="1200">
                          <a:solidFill>
                            <a:schemeClr val="bg1"/>
                          </a:solidFill>
                          <a:effectLst/>
                        </a:rPr>
                        <a:t>P2B</a:t>
                      </a:r>
                      <a:endParaRPr lang="en-US" sz="120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chemeClr val="bg1"/>
                          </a:solidFill>
                          <a:effectLst/>
                        </a:rPr>
                        <a:t>0</a:t>
                      </a:r>
                      <a:endParaRPr lang="en-US" sz="12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chemeClr val="bg1"/>
                          </a:solidFill>
                          <a:effectLst/>
                        </a:rPr>
                        <a:t>27000</a:t>
                      </a:r>
                      <a:endParaRPr lang="en-US" sz="12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chemeClr val="bg1"/>
                          </a:solidFill>
                          <a:effectLst/>
                        </a:rPr>
                        <a:t>4576</a:t>
                      </a:r>
                      <a:endParaRPr lang="en-US" sz="1200">
                        <a:solidFill>
                          <a:schemeClr val="bg1"/>
                        </a:solidFill>
                        <a:effectLst/>
                        <a:latin typeface="Calibri"/>
                        <a:ea typeface="Calibri"/>
                        <a:cs typeface="Times New Roman"/>
                      </a:endParaRPr>
                    </a:p>
                  </a:txBody>
                  <a:tcPr marL="68580" marR="68580" marT="0" marB="0"/>
                </a:tc>
                <a:tc>
                  <a:txBody>
                    <a:bodyPr/>
                    <a:lstStyle/>
                    <a:p>
                      <a:endParaRPr lang="en-US" sz="1200">
                        <a:solidFill>
                          <a:schemeClr val="bg1"/>
                        </a:solidFill>
                        <a:effectLst/>
                        <a:latin typeface="Calibri"/>
                      </a:endParaRPr>
                    </a:p>
                  </a:txBody>
                  <a:tcPr marL="68580" marR="68580" marT="0" marB="0"/>
                </a:tc>
              </a:tr>
              <a:tr h="214217">
                <a:tc>
                  <a:txBody>
                    <a:bodyPr/>
                    <a:lstStyle/>
                    <a:p>
                      <a:pPr marL="0" marR="0" algn="ctr">
                        <a:lnSpc>
                          <a:spcPct val="115000"/>
                        </a:lnSpc>
                        <a:spcBef>
                          <a:spcPts val="0"/>
                        </a:spcBef>
                        <a:spcAft>
                          <a:spcPts val="0"/>
                        </a:spcAft>
                      </a:pPr>
                      <a:r>
                        <a:rPr lang="en-US" sz="1200">
                          <a:solidFill>
                            <a:schemeClr val="bg1"/>
                          </a:solidFill>
                          <a:effectLst/>
                        </a:rPr>
                        <a:t>P22</a:t>
                      </a:r>
                      <a:endParaRPr lang="en-US" sz="120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smtClean="0">
                          <a:solidFill>
                            <a:schemeClr val="bg1"/>
                          </a:solidFill>
                          <a:effectLst/>
                        </a:rPr>
                        <a:t>770</a:t>
                      </a:r>
                      <a:endParaRPr lang="en-US" sz="12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chemeClr val="bg1"/>
                          </a:solidFill>
                          <a:effectLst/>
                        </a:rPr>
                        <a:t>31000</a:t>
                      </a:r>
                      <a:endParaRPr lang="en-US" sz="12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chemeClr val="bg1"/>
                          </a:solidFill>
                          <a:effectLst/>
                        </a:rPr>
                        <a:t>15476</a:t>
                      </a:r>
                      <a:endParaRPr lang="en-US" sz="1200">
                        <a:solidFill>
                          <a:schemeClr val="bg1"/>
                        </a:solidFill>
                        <a:effectLst/>
                        <a:latin typeface="Calibri"/>
                        <a:ea typeface="Calibri"/>
                        <a:cs typeface="Times New Roman"/>
                      </a:endParaRPr>
                    </a:p>
                  </a:txBody>
                  <a:tcPr marL="68580" marR="68580" marT="0" marB="0"/>
                </a:tc>
                <a:tc>
                  <a:txBody>
                    <a:bodyPr/>
                    <a:lstStyle/>
                    <a:p>
                      <a:endParaRPr lang="en-US" sz="1200">
                        <a:solidFill>
                          <a:schemeClr val="bg1"/>
                        </a:solidFill>
                        <a:effectLst/>
                        <a:latin typeface="Calibri"/>
                      </a:endParaRPr>
                    </a:p>
                  </a:txBody>
                  <a:tcPr marL="68580" marR="68580" marT="0" marB="0"/>
                </a:tc>
              </a:tr>
              <a:tr h="214217">
                <a:tc>
                  <a:txBody>
                    <a:bodyPr/>
                    <a:lstStyle/>
                    <a:p>
                      <a:pPr marL="0" marR="0" algn="ctr">
                        <a:lnSpc>
                          <a:spcPct val="115000"/>
                        </a:lnSpc>
                        <a:spcBef>
                          <a:spcPts val="0"/>
                        </a:spcBef>
                        <a:spcAft>
                          <a:spcPts val="0"/>
                        </a:spcAft>
                      </a:pPr>
                      <a:r>
                        <a:rPr lang="en-US" sz="1200" dirty="0">
                          <a:solidFill>
                            <a:schemeClr val="bg1"/>
                          </a:solidFill>
                          <a:effectLst/>
                        </a:rPr>
                        <a:t>P23</a:t>
                      </a:r>
                      <a:endParaRPr lang="en-US" sz="12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chemeClr val="bg1"/>
                          </a:solidFill>
                          <a:effectLst/>
                        </a:rPr>
                        <a:t>883</a:t>
                      </a:r>
                      <a:endParaRPr lang="en-US" sz="120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chemeClr val="bg1"/>
                          </a:solidFill>
                          <a:effectLst/>
                        </a:rPr>
                        <a:t>21140</a:t>
                      </a:r>
                      <a:endParaRPr lang="en-US" sz="12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chemeClr val="bg1"/>
                          </a:solidFill>
                          <a:effectLst/>
                        </a:rPr>
                        <a:t>24400</a:t>
                      </a:r>
                      <a:endParaRPr lang="en-US" sz="1200">
                        <a:solidFill>
                          <a:schemeClr val="bg1"/>
                        </a:solidFill>
                        <a:effectLst/>
                        <a:latin typeface="Calibri"/>
                        <a:ea typeface="Calibri"/>
                        <a:cs typeface="Times New Roman"/>
                      </a:endParaRPr>
                    </a:p>
                  </a:txBody>
                  <a:tcPr marL="68580" marR="68580" marT="0" marB="0"/>
                </a:tc>
                <a:tc>
                  <a:txBody>
                    <a:bodyPr/>
                    <a:lstStyle/>
                    <a:p>
                      <a:endParaRPr lang="en-US" sz="1200" dirty="0">
                        <a:solidFill>
                          <a:schemeClr val="bg1"/>
                        </a:solidFill>
                        <a:effectLst/>
                        <a:latin typeface="Calibri"/>
                      </a:endParaRPr>
                    </a:p>
                  </a:txBody>
                  <a:tcPr marL="68580" marR="68580" marT="0" marB="0"/>
                </a:tc>
              </a:tr>
              <a:tr h="214217">
                <a:tc>
                  <a:txBody>
                    <a:bodyPr/>
                    <a:lstStyle/>
                    <a:p>
                      <a:pPr marL="0" marR="0" algn="ctr">
                        <a:lnSpc>
                          <a:spcPct val="115000"/>
                        </a:lnSpc>
                        <a:spcBef>
                          <a:spcPts val="0"/>
                        </a:spcBef>
                        <a:spcAft>
                          <a:spcPts val="0"/>
                        </a:spcAft>
                      </a:pPr>
                      <a:r>
                        <a:rPr lang="en-US" sz="1200">
                          <a:solidFill>
                            <a:schemeClr val="bg1"/>
                          </a:solidFill>
                          <a:effectLst/>
                        </a:rPr>
                        <a:t>P21B</a:t>
                      </a:r>
                      <a:endParaRPr lang="en-US" sz="120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smtClean="0">
                          <a:solidFill>
                            <a:schemeClr val="bg1"/>
                          </a:solidFill>
                          <a:effectLst/>
                        </a:rPr>
                        <a:t>8233</a:t>
                      </a:r>
                      <a:endParaRPr lang="en-US" sz="12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chemeClr val="bg1"/>
                          </a:solidFill>
                          <a:effectLst/>
                        </a:rPr>
                        <a:t>12140</a:t>
                      </a:r>
                      <a:endParaRPr lang="en-US" sz="120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chemeClr val="bg1"/>
                          </a:solidFill>
                          <a:effectLst/>
                        </a:rPr>
                        <a:t>12504</a:t>
                      </a:r>
                      <a:endParaRPr lang="en-US" sz="1200" dirty="0">
                        <a:solidFill>
                          <a:schemeClr val="bg1"/>
                        </a:solidFill>
                        <a:effectLst/>
                        <a:latin typeface="Calibri"/>
                        <a:ea typeface="Calibri"/>
                        <a:cs typeface="Times New Roman"/>
                      </a:endParaRPr>
                    </a:p>
                  </a:txBody>
                  <a:tcPr marL="68580" marR="68580" marT="0" marB="0"/>
                </a:tc>
                <a:tc>
                  <a:txBody>
                    <a:bodyPr/>
                    <a:lstStyle/>
                    <a:p>
                      <a:endParaRPr lang="en-US" sz="1200">
                        <a:solidFill>
                          <a:schemeClr val="bg1"/>
                        </a:solidFill>
                        <a:effectLst/>
                        <a:latin typeface="Calibri"/>
                      </a:endParaRPr>
                    </a:p>
                  </a:txBody>
                  <a:tcPr marL="68580" marR="68580" marT="0" marB="0"/>
                </a:tc>
              </a:tr>
              <a:tr h="214217">
                <a:tc>
                  <a:txBody>
                    <a:bodyPr/>
                    <a:lstStyle/>
                    <a:p>
                      <a:pPr marL="0" marR="0" algn="ctr">
                        <a:lnSpc>
                          <a:spcPct val="115000"/>
                        </a:lnSpc>
                        <a:spcBef>
                          <a:spcPts val="0"/>
                        </a:spcBef>
                        <a:spcAft>
                          <a:spcPts val="0"/>
                        </a:spcAft>
                      </a:pPr>
                      <a:r>
                        <a:rPr lang="en-US" sz="1200">
                          <a:solidFill>
                            <a:schemeClr val="bg1"/>
                          </a:solidFill>
                          <a:effectLst/>
                        </a:rPr>
                        <a:t>P24</a:t>
                      </a:r>
                      <a:endParaRPr lang="en-US" sz="120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smtClean="0">
                          <a:solidFill>
                            <a:schemeClr val="bg1"/>
                          </a:solidFill>
                          <a:effectLst/>
                        </a:rPr>
                        <a:t>4524</a:t>
                      </a:r>
                      <a:endParaRPr lang="en-US" sz="12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chemeClr val="bg1"/>
                          </a:solidFill>
                          <a:effectLst/>
                        </a:rPr>
                        <a:t>800</a:t>
                      </a:r>
                      <a:endParaRPr lang="en-US" sz="120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chemeClr val="bg1"/>
                          </a:solidFill>
                          <a:effectLst/>
                        </a:rPr>
                        <a:t>0</a:t>
                      </a:r>
                      <a:endParaRPr lang="en-US" sz="1200" dirty="0">
                        <a:solidFill>
                          <a:schemeClr val="bg1"/>
                        </a:solidFill>
                        <a:effectLst/>
                        <a:latin typeface="Calibri"/>
                        <a:ea typeface="Calibri"/>
                        <a:cs typeface="Times New Roman"/>
                      </a:endParaRPr>
                    </a:p>
                  </a:txBody>
                  <a:tcPr marL="68580" marR="68580" marT="0" marB="0"/>
                </a:tc>
                <a:tc>
                  <a:txBody>
                    <a:bodyPr/>
                    <a:lstStyle/>
                    <a:p>
                      <a:endParaRPr lang="en-US" sz="1200" dirty="0">
                        <a:solidFill>
                          <a:schemeClr val="bg1"/>
                        </a:solidFill>
                        <a:effectLst/>
                        <a:latin typeface="Calibri"/>
                      </a:endParaRPr>
                    </a:p>
                  </a:txBody>
                  <a:tcPr marL="68580" marR="68580" marT="0" marB="0"/>
                </a:tc>
              </a:tr>
              <a:tr h="214217">
                <a:tc>
                  <a:txBody>
                    <a:bodyPr/>
                    <a:lstStyle/>
                    <a:p>
                      <a:pPr marL="0" marR="0" algn="ctr">
                        <a:lnSpc>
                          <a:spcPct val="115000"/>
                        </a:lnSpc>
                        <a:spcBef>
                          <a:spcPts val="0"/>
                        </a:spcBef>
                        <a:spcAft>
                          <a:spcPts val="0"/>
                        </a:spcAft>
                      </a:pPr>
                      <a:r>
                        <a:rPr lang="en-US" sz="1200">
                          <a:solidFill>
                            <a:schemeClr val="bg1"/>
                          </a:solidFill>
                          <a:effectLst/>
                        </a:rPr>
                        <a:t>P25</a:t>
                      </a:r>
                      <a:endParaRPr lang="en-US" sz="120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chemeClr val="bg1"/>
                          </a:solidFill>
                          <a:effectLst/>
                        </a:rPr>
                        <a:t>800</a:t>
                      </a:r>
                      <a:endParaRPr lang="en-US" sz="12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chemeClr val="bg1"/>
                          </a:solidFill>
                          <a:effectLst/>
                        </a:rPr>
                        <a:t>0</a:t>
                      </a:r>
                      <a:endParaRPr lang="en-US" sz="120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chemeClr val="bg1"/>
                          </a:solidFill>
                          <a:effectLst/>
                        </a:rPr>
                        <a:t>2400</a:t>
                      </a:r>
                      <a:endParaRPr lang="en-US" sz="1200" dirty="0">
                        <a:solidFill>
                          <a:schemeClr val="bg1"/>
                        </a:solidFill>
                        <a:effectLst/>
                        <a:latin typeface="Calibri"/>
                        <a:ea typeface="Calibri"/>
                        <a:cs typeface="Times New Roman"/>
                      </a:endParaRPr>
                    </a:p>
                  </a:txBody>
                  <a:tcPr marL="68580" marR="68580" marT="0" marB="0"/>
                </a:tc>
                <a:tc>
                  <a:txBody>
                    <a:bodyPr/>
                    <a:lstStyle/>
                    <a:p>
                      <a:endParaRPr lang="en-US" sz="1200" dirty="0">
                        <a:solidFill>
                          <a:schemeClr val="bg1"/>
                        </a:solidFill>
                        <a:effectLst/>
                        <a:latin typeface="Calibri"/>
                      </a:endParaRPr>
                    </a:p>
                  </a:txBody>
                  <a:tcPr marL="68580" marR="68580" marT="0" marB="0"/>
                </a:tc>
              </a:tr>
              <a:tr h="214217">
                <a:tc>
                  <a:txBody>
                    <a:bodyPr/>
                    <a:lstStyle/>
                    <a:p>
                      <a:pPr marL="0" marR="0" algn="ctr">
                        <a:lnSpc>
                          <a:spcPct val="115000"/>
                        </a:lnSpc>
                        <a:spcBef>
                          <a:spcPts val="0"/>
                        </a:spcBef>
                        <a:spcAft>
                          <a:spcPts val="0"/>
                        </a:spcAft>
                      </a:pPr>
                      <a:r>
                        <a:rPr lang="en-US" sz="1200">
                          <a:solidFill>
                            <a:schemeClr val="bg1"/>
                          </a:solidFill>
                          <a:effectLst/>
                        </a:rPr>
                        <a:t>P26</a:t>
                      </a:r>
                      <a:endParaRPr lang="en-US" sz="120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chemeClr val="bg1"/>
                          </a:solidFill>
                          <a:effectLst/>
                        </a:rPr>
                        <a:t>1800</a:t>
                      </a:r>
                      <a:endParaRPr lang="en-US" sz="120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chemeClr val="bg1"/>
                          </a:solidFill>
                          <a:effectLst/>
                        </a:rPr>
                        <a:t>36500</a:t>
                      </a:r>
                      <a:endParaRPr lang="en-US" sz="120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chemeClr val="bg1"/>
                          </a:solidFill>
                          <a:effectLst/>
                        </a:rPr>
                        <a:t>21080</a:t>
                      </a:r>
                      <a:endParaRPr lang="en-US" sz="1200" dirty="0">
                        <a:solidFill>
                          <a:schemeClr val="bg1"/>
                        </a:solidFill>
                        <a:effectLst/>
                        <a:latin typeface="Calibri"/>
                        <a:ea typeface="Calibri"/>
                        <a:cs typeface="Times New Roman"/>
                      </a:endParaRPr>
                    </a:p>
                  </a:txBody>
                  <a:tcPr marL="68580" marR="68580" marT="0" marB="0"/>
                </a:tc>
                <a:tc>
                  <a:txBody>
                    <a:bodyPr/>
                    <a:lstStyle/>
                    <a:p>
                      <a:endParaRPr lang="en-US" sz="1200" dirty="0">
                        <a:solidFill>
                          <a:schemeClr val="bg1"/>
                        </a:solidFill>
                        <a:effectLst/>
                        <a:latin typeface="Calibri"/>
                      </a:endParaRPr>
                    </a:p>
                  </a:txBody>
                  <a:tcPr marL="68580" marR="68580" marT="0" marB="0"/>
                </a:tc>
              </a:tr>
              <a:tr h="214217">
                <a:tc>
                  <a:txBody>
                    <a:bodyPr/>
                    <a:lstStyle/>
                    <a:p>
                      <a:pPr marL="0" marR="0" algn="ctr">
                        <a:lnSpc>
                          <a:spcPct val="115000"/>
                        </a:lnSpc>
                        <a:spcBef>
                          <a:spcPts val="0"/>
                        </a:spcBef>
                        <a:spcAft>
                          <a:spcPts val="0"/>
                        </a:spcAft>
                      </a:pPr>
                      <a:r>
                        <a:rPr lang="en-US" sz="1200">
                          <a:solidFill>
                            <a:schemeClr val="bg1"/>
                          </a:solidFill>
                          <a:effectLst/>
                        </a:rPr>
                        <a:t>L42</a:t>
                      </a:r>
                      <a:endParaRPr lang="en-US" sz="120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smtClean="0">
                          <a:solidFill>
                            <a:schemeClr val="bg1"/>
                          </a:solidFill>
                          <a:effectLst/>
                        </a:rPr>
                        <a:t>20920</a:t>
                      </a:r>
                      <a:endParaRPr lang="en-US" sz="12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chemeClr val="bg1"/>
                          </a:solidFill>
                          <a:effectLst/>
                        </a:rPr>
                        <a:t>0</a:t>
                      </a:r>
                      <a:endParaRPr lang="en-US" sz="120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chemeClr val="bg1"/>
                          </a:solidFill>
                          <a:effectLst/>
                        </a:rPr>
                        <a:t>0</a:t>
                      </a:r>
                      <a:endParaRPr lang="en-US" sz="1200" dirty="0">
                        <a:solidFill>
                          <a:schemeClr val="bg1"/>
                        </a:solidFill>
                        <a:effectLst/>
                        <a:latin typeface="Calibri"/>
                        <a:ea typeface="Calibri"/>
                        <a:cs typeface="Times New Roman"/>
                      </a:endParaRPr>
                    </a:p>
                  </a:txBody>
                  <a:tcPr marL="68580" marR="68580" marT="0" marB="0"/>
                </a:tc>
                <a:tc>
                  <a:txBody>
                    <a:bodyPr/>
                    <a:lstStyle/>
                    <a:p>
                      <a:endParaRPr lang="en-US" sz="1200" dirty="0">
                        <a:solidFill>
                          <a:schemeClr val="bg1"/>
                        </a:solidFill>
                        <a:effectLst/>
                        <a:latin typeface="Calibri"/>
                      </a:endParaRPr>
                    </a:p>
                  </a:txBody>
                  <a:tcPr marL="68580" marR="68580" marT="0" marB="0"/>
                </a:tc>
              </a:tr>
              <a:tr h="214217">
                <a:tc>
                  <a:txBody>
                    <a:bodyPr/>
                    <a:lstStyle/>
                    <a:p>
                      <a:pPr marL="0" marR="0" algn="ctr">
                        <a:lnSpc>
                          <a:spcPct val="115000"/>
                        </a:lnSpc>
                        <a:spcBef>
                          <a:spcPts val="0"/>
                        </a:spcBef>
                        <a:spcAft>
                          <a:spcPts val="0"/>
                        </a:spcAft>
                      </a:pPr>
                      <a:r>
                        <a:rPr lang="en-US" sz="1200">
                          <a:solidFill>
                            <a:schemeClr val="bg1"/>
                          </a:solidFill>
                          <a:effectLst/>
                        </a:rPr>
                        <a:t>L44</a:t>
                      </a:r>
                      <a:endParaRPr lang="en-US" sz="120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chemeClr val="bg1"/>
                          </a:solidFill>
                          <a:effectLst/>
                        </a:rPr>
                        <a:t>4299</a:t>
                      </a:r>
                      <a:endParaRPr lang="en-US" sz="120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chemeClr val="bg1"/>
                          </a:solidFill>
                          <a:effectLst/>
                        </a:rPr>
                        <a:t>0</a:t>
                      </a:r>
                      <a:endParaRPr lang="en-US" sz="120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chemeClr val="bg1"/>
                          </a:solidFill>
                          <a:effectLst/>
                        </a:rPr>
                        <a:t>0</a:t>
                      </a:r>
                      <a:endParaRPr lang="en-US" sz="1200" dirty="0">
                        <a:solidFill>
                          <a:schemeClr val="bg1"/>
                        </a:solidFill>
                        <a:effectLst/>
                        <a:latin typeface="Calibri"/>
                        <a:ea typeface="Calibri"/>
                        <a:cs typeface="Times New Roman"/>
                      </a:endParaRPr>
                    </a:p>
                  </a:txBody>
                  <a:tcPr marL="68580" marR="68580" marT="0" marB="0"/>
                </a:tc>
                <a:tc>
                  <a:txBody>
                    <a:bodyPr/>
                    <a:lstStyle/>
                    <a:p>
                      <a:endParaRPr lang="en-US" sz="1200" dirty="0">
                        <a:solidFill>
                          <a:schemeClr val="bg1"/>
                        </a:solidFill>
                        <a:effectLst/>
                        <a:latin typeface="Calibri"/>
                      </a:endParaRPr>
                    </a:p>
                  </a:txBody>
                  <a:tcPr marL="68580" marR="68580" marT="0" marB="0"/>
                </a:tc>
              </a:tr>
              <a:tr h="214217">
                <a:tc>
                  <a:txBody>
                    <a:bodyPr/>
                    <a:lstStyle/>
                    <a:p>
                      <a:pPr marL="0" marR="0" algn="ctr">
                        <a:lnSpc>
                          <a:spcPct val="115000"/>
                        </a:lnSpc>
                        <a:spcBef>
                          <a:spcPts val="0"/>
                        </a:spcBef>
                        <a:spcAft>
                          <a:spcPts val="0"/>
                        </a:spcAft>
                      </a:pPr>
                      <a:r>
                        <a:rPr lang="en-US" sz="1200">
                          <a:solidFill>
                            <a:schemeClr val="bg1"/>
                          </a:solidFill>
                          <a:effectLst/>
                        </a:rPr>
                        <a:t>P32</a:t>
                      </a:r>
                      <a:endParaRPr lang="en-US" sz="120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chemeClr val="bg1"/>
                          </a:solidFill>
                          <a:effectLst/>
                        </a:rPr>
                        <a:t>0</a:t>
                      </a:r>
                      <a:endParaRPr lang="en-US" sz="120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chemeClr val="bg1"/>
                          </a:solidFill>
                          <a:effectLst/>
                        </a:rPr>
                        <a:t>0</a:t>
                      </a:r>
                      <a:endParaRPr lang="en-US" sz="120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chemeClr val="bg1"/>
                          </a:solidFill>
                          <a:effectLst/>
                        </a:rPr>
                        <a:t>11200</a:t>
                      </a:r>
                      <a:endParaRPr lang="en-US" sz="1200">
                        <a:solidFill>
                          <a:schemeClr val="bg1"/>
                        </a:solidFill>
                        <a:effectLst/>
                        <a:latin typeface="Calibri"/>
                        <a:ea typeface="Calibri"/>
                        <a:cs typeface="Times New Roman"/>
                      </a:endParaRPr>
                    </a:p>
                  </a:txBody>
                  <a:tcPr marL="68580" marR="68580" marT="0" marB="0"/>
                </a:tc>
                <a:tc>
                  <a:txBody>
                    <a:bodyPr/>
                    <a:lstStyle/>
                    <a:p>
                      <a:endParaRPr lang="en-US" sz="1200" dirty="0">
                        <a:solidFill>
                          <a:schemeClr val="bg1"/>
                        </a:solidFill>
                        <a:effectLst/>
                        <a:latin typeface="Calibri"/>
                      </a:endParaRPr>
                    </a:p>
                  </a:txBody>
                  <a:tcPr marL="68580" marR="68580" marT="0" marB="0"/>
                </a:tc>
              </a:tr>
              <a:tr h="214217">
                <a:tc>
                  <a:txBody>
                    <a:bodyPr/>
                    <a:lstStyle/>
                    <a:p>
                      <a:pPr marL="0" marR="0" algn="ctr">
                        <a:lnSpc>
                          <a:spcPct val="115000"/>
                        </a:lnSpc>
                        <a:spcBef>
                          <a:spcPts val="0"/>
                        </a:spcBef>
                        <a:spcAft>
                          <a:spcPts val="0"/>
                        </a:spcAft>
                      </a:pPr>
                      <a:r>
                        <a:rPr lang="en-US" sz="1200">
                          <a:solidFill>
                            <a:schemeClr val="bg1"/>
                          </a:solidFill>
                          <a:effectLst/>
                        </a:rPr>
                        <a:t>P22A</a:t>
                      </a:r>
                      <a:endParaRPr lang="en-US" sz="120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chemeClr val="bg1"/>
                          </a:solidFill>
                          <a:effectLst/>
                        </a:rPr>
                        <a:t>0</a:t>
                      </a:r>
                      <a:endParaRPr lang="en-US" sz="120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chemeClr val="bg1"/>
                          </a:solidFill>
                          <a:effectLst/>
                        </a:rPr>
                        <a:t>0</a:t>
                      </a:r>
                      <a:endParaRPr lang="en-US" sz="120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chemeClr val="bg1"/>
                          </a:solidFill>
                          <a:effectLst/>
                        </a:rPr>
                        <a:t>40292</a:t>
                      </a:r>
                      <a:endParaRPr lang="en-US" sz="1200" dirty="0">
                        <a:solidFill>
                          <a:schemeClr val="bg1"/>
                        </a:solidFill>
                        <a:effectLst/>
                        <a:latin typeface="Calibri"/>
                        <a:ea typeface="Calibri"/>
                        <a:cs typeface="Times New Roman"/>
                      </a:endParaRPr>
                    </a:p>
                  </a:txBody>
                  <a:tcPr marL="68580" marR="68580" marT="0" marB="0"/>
                </a:tc>
                <a:tc>
                  <a:txBody>
                    <a:bodyPr/>
                    <a:lstStyle/>
                    <a:p>
                      <a:endParaRPr lang="en-US" sz="1200">
                        <a:solidFill>
                          <a:schemeClr val="bg1"/>
                        </a:solidFill>
                        <a:effectLst/>
                        <a:latin typeface="Calibri"/>
                      </a:endParaRPr>
                    </a:p>
                  </a:txBody>
                  <a:tcPr marL="68580" marR="68580" marT="0" marB="0"/>
                </a:tc>
              </a:tr>
              <a:tr h="214217">
                <a:tc>
                  <a:txBody>
                    <a:bodyPr/>
                    <a:lstStyle/>
                    <a:p>
                      <a:pPr marL="0" marR="0" algn="ctr">
                        <a:lnSpc>
                          <a:spcPct val="115000"/>
                        </a:lnSpc>
                        <a:spcBef>
                          <a:spcPts val="0"/>
                        </a:spcBef>
                        <a:spcAft>
                          <a:spcPts val="0"/>
                        </a:spcAft>
                      </a:pPr>
                      <a:r>
                        <a:rPr lang="en-US" sz="1200">
                          <a:solidFill>
                            <a:schemeClr val="bg1"/>
                          </a:solidFill>
                          <a:effectLst/>
                        </a:rPr>
                        <a:t>EP4B</a:t>
                      </a:r>
                      <a:endParaRPr lang="en-US" sz="120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chemeClr val="bg1"/>
                          </a:solidFill>
                          <a:effectLst/>
                        </a:rPr>
                        <a:t>12033</a:t>
                      </a:r>
                      <a:endParaRPr lang="en-US" sz="12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chemeClr val="bg1"/>
                          </a:solidFill>
                          <a:effectLst/>
                        </a:rPr>
                        <a:t>0</a:t>
                      </a:r>
                      <a:endParaRPr lang="en-US" sz="120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chemeClr val="bg1"/>
                          </a:solidFill>
                          <a:effectLst/>
                        </a:rPr>
                        <a:t>92520</a:t>
                      </a:r>
                      <a:endParaRPr lang="en-US" sz="1200" dirty="0">
                        <a:solidFill>
                          <a:schemeClr val="bg1"/>
                        </a:solidFill>
                        <a:effectLst/>
                        <a:latin typeface="Calibri"/>
                        <a:ea typeface="Calibri"/>
                        <a:cs typeface="Times New Roman"/>
                      </a:endParaRPr>
                    </a:p>
                  </a:txBody>
                  <a:tcPr marL="68580" marR="68580" marT="0" marB="0"/>
                </a:tc>
                <a:tc>
                  <a:txBody>
                    <a:bodyPr/>
                    <a:lstStyle/>
                    <a:p>
                      <a:endParaRPr lang="en-US" sz="1200" dirty="0">
                        <a:solidFill>
                          <a:schemeClr val="bg1"/>
                        </a:solidFill>
                        <a:effectLst/>
                        <a:latin typeface="Calibri"/>
                      </a:endParaRPr>
                    </a:p>
                  </a:txBody>
                  <a:tcPr marL="68580" marR="68580" marT="0" marB="0"/>
                </a:tc>
              </a:tr>
              <a:tr h="214217">
                <a:tc>
                  <a:txBody>
                    <a:bodyPr/>
                    <a:lstStyle/>
                    <a:p>
                      <a:pPr marL="0" marR="0" algn="ctr">
                        <a:lnSpc>
                          <a:spcPct val="115000"/>
                        </a:lnSpc>
                        <a:spcBef>
                          <a:spcPts val="0"/>
                        </a:spcBef>
                        <a:spcAft>
                          <a:spcPts val="0"/>
                        </a:spcAft>
                      </a:pPr>
                      <a:r>
                        <a:rPr lang="en-US" sz="1200">
                          <a:solidFill>
                            <a:schemeClr val="bg1"/>
                          </a:solidFill>
                          <a:effectLst/>
                        </a:rPr>
                        <a:t>P21A</a:t>
                      </a:r>
                      <a:endParaRPr lang="en-US" sz="120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chemeClr val="bg1"/>
                          </a:solidFill>
                          <a:effectLst/>
                        </a:rPr>
                        <a:t>0</a:t>
                      </a:r>
                      <a:endParaRPr lang="en-US" sz="12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chemeClr val="bg1"/>
                          </a:solidFill>
                          <a:effectLst/>
                        </a:rPr>
                        <a:t>0</a:t>
                      </a:r>
                      <a:endParaRPr lang="en-US" sz="12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chemeClr val="bg1"/>
                          </a:solidFill>
                          <a:effectLst/>
                        </a:rPr>
                        <a:t>600</a:t>
                      </a:r>
                      <a:endParaRPr lang="en-US" sz="1200">
                        <a:solidFill>
                          <a:schemeClr val="bg1"/>
                        </a:solidFill>
                        <a:effectLst/>
                        <a:latin typeface="Calibri"/>
                        <a:ea typeface="Calibri"/>
                        <a:cs typeface="Times New Roman"/>
                      </a:endParaRPr>
                    </a:p>
                  </a:txBody>
                  <a:tcPr marL="68580" marR="68580" marT="0" marB="0"/>
                </a:tc>
                <a:tc>
                  <a:txBody>
                    <a:bodyPr/>
                    <a:lstStyle/>
                    <a:p>
                      <a:endParaRPr lang="en-US" sz="1200" dirty="0">
                        <a:solidFill>
                          <a:schemeClr val="bg1"/>
                        </a:solidFill>
                        <a:effectLst/>
                        <a:latin typeface="Calibri"/>
                      </a:endParaRPr>
                    </a:p>
                  </a:txBody>
                  <a:tcPr marL="68580" marR="68580" marT="0" marB="0"/>
                </a:tc>
              </a:tr>
              <a:tr h="214217">
                <a:tc>
                  <a:txBody>
                    <a:bodyPr/>
                    <a:lstStyle/>
                    <a:p>
                      <a:pPr marL="0" marR="0" algn="ctr">
                        <a:lnSpc>
                          <a:spcPct val="115000"/>
                        </a:lnSpc>
                        <a:spcBef>
                          <a:spcPts val="0"/>
                        </a:spcBef>
                        <a:spcAft>
                          <a:spcPts val="0"/>
                        </a:spcAft>
                      </a:pPr>
                      <a:r>
                        <a:rPr lang="en-US" sz="1200">
                          <a:solidFill>
                            <a:schemeClr val="bg1"/>
                          </a:solidFill>
                          <a:effectLst/>
                        </a:rPr>
                        <a:t>P2P</a:t>
                      </a:r>
                      <a:endParaRPr lang="en-US" sz="120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chemeClr val="bg1"/>
                          </a:solidFill>
                          <a:effectLst/>
                        </a:rPr>
                        <a:t>0</a:t>
                      </a:r>
                      <a:endParaRPr lang="en-US" sz="12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chemeClr val="bg1"/>
                          </a:solidFill>
                          <a:effectLst/>
                        </a:rPr>
                        <a:t>1800</a:t>
                      </a:r>
                      <a:endParaRPr lang="en-US" sz="120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chemeClr val="bg1"/>
                          </a:solidFill>
                          <a:effectLst/>
                        </a:rPr>
                        <a:t>8700</a:t>
                      </a:r>
                      <a:endParaRPr lang="en-US" sz="1200">
                        <a:solidFill>
                          <a:schemeClr val="bg1"/>
                        </a:solidFill>
                        <a:effectLst/>
                        <a:latin typeface="Calibri"/>
                        <a:ea typeface="Calibri"/>
                        <a:cs typeface="Times New Roman"/>
                      </a:endParaRPr>
                    </a:p>
                  </a:txBody>
                  <a:tcPr marL="68580" marR="68580" marT="0" marB="0"/>
                </a:tc>
                <a:tc>
                  <a:txBody>
                    <a:bodyPr/>
                    <a:lstStyle/>
                    <a:p>
                      <a:endParaRPr lang="en-US" sz="1200">
                        <a:solidFill>
                          <a:schemeClr val="bg1"/>
                        </a:solidFill>
                        <a:effectLst/>
                        <a:latin typeface="Calibri"/>
                      </a:endParaRPr>
                    </a:p>
                  </a:txBody>
                  <a:tcPr marL="68580" marR="68580" marT="0" marB="0"/>
                </a:tc>
              </a:tr>
              <a:tr h="214217">
                <a:tc>
                  <a:txBody>
                    <a:bodyPr/>
                    <a:lstStyle/>
                    <a:p>
                      <a:pPr marL="0" marR="0" algn="ctr">
                        <a:lnSpc>
                          <a:spcPct val="115000"/>
                        </a:lnSpc>
                        <a:spcBef>
                          <a:spcPts val="0"/>
                        </a:spcBef>
                        <a:spcAft>
                          <a:spcPts val="0"/>
                        </a:spcAft>
                      </a:pPr>
                      <a:r>
                        <a:rPr lang="en-US" sz="1200">
                          <a:solidFill>
                            <a:schemeClr val="bg1"/>
                          </a:solidFill>
                          <a:effectLst/>
                        </a:rPr>
                        <a:t>EP2B</a:t>
                      </a:r>
                      <a:endParaRPr lang="en-US" sz="120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smtClean="0">
                          <a:solidFill>
                            <a:schemeClr val="bg1"/>
                          </a:solidFill>
                          <a:effectLst/>
                        </a:rPr>
                        <a:t>1080</a:t>
                      </a:r>
                      <a:endParaRPr lang="en-US" sz="12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chemeClr val="bg1"/>
                          </a:solidFill>
                          <a:effectLst/>
                        </a:rPr>
                        <a:t>1500</a:t>
                      </a:r>
                      <a:endParaRPr lang="en-US" sz="12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chemeClr val="bg1"/>
                          </a:solidFill>
                          <a:effectLst/>
                        </a:rPr>
                        <a:t>6584</a:t>
                      </a:r>
                      <a:endParaRPr lang="en-US" sz="1200" dirty="0">
                        <a:solidFill>
                          <a:schemeClr val="bg1"/>
                        </a:solidFill>
                        <a:effectLst/>
                        <a:latin typeface="Calibri"/>
                        <a:ea typeface="Calibri"/>
                        <a:cs typeface="Times New Roman"/>
                      </a:endParaRPr>
                    </a:p>
                  </a:txBody>
                  <a:tcPr marL="68580" marR="68580" marT="0" marB="0"/>
                </a:tc>
                <a:tc>
                  <a:txBody>
                    <a:bodyPr/>
                    <a:lstStyle/>
                    <a:p>
                      <a:endParaRPr lang="en-US" sz="1200" dirty="0">
                        <a:solidFill>
                          <a:schemeClr val="bg1"/>
                        </a:solidFill>
                        <a:effectLst/>
                        <a:latin typeface="Calibri"/>
                      </a:endParaRPr>
                    </a:p>
                  </a:txBody>
                  <a:tcPr marL="68580" marR="68580" marT="0" marB="0"/>
                </a:tc>
              </a:tr>
              <a:tr h="214217">
                <a:tc>
                  <a:txBody>
                    <a:bodyPr/>
                    <a:lstStyle/>
                    <a:p>
                      <a:pPr marL="0" marR="0" algn="ctr">
                        <a:lnSpc>
                          <a:spcPct val="115000"/>
                        </a:lnSpc>
                        <a:spcBef>
                          <a:spcPts val="0"/>
                        </a:spcBef>
                        <a:spcAft>
                          <a:spcPts val="0"/>
                        </a:spcAft>
                      </a:pPr>
                      <a:r>
                        <a:rPr lang="en-US" sz="1200" dirty="0">
                          <a:solidFill>
                            <a:schemeClr val="bg1"/>
                          </a:solidFill>
                          <a:effectLst/>
                        </a:rPr>
                        <a:t>Total (kVA)</a:t>
                      </a:r>
                      <a:endParaRPr lang="en-US" sz="12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smtClean="0">
                          <a:solidFill>
                            <a:schemeClr val="bg1"/>
                          </a:solidFill>
                          <a:effectLst/>
                          <a:latin typeface="+mn-lt"/>
                          <a:ea typeface="+mn-ea"/>
                          <a:cs typeface="+mn-cs"/>
                        </a:rPr>
                        <a:t>55.342</a:t>
                      </a:r>
                      <a:endParaRPr lang="en-US" sz="12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smtClean="0">
                          <a:solidFill>
                            <a:schemeClr val="bg1"/>
                          </a:solidFill>
                          <a:effectLst/>
                        </a:rPr>
                        <a:t>131.88</a:t>
                      </a:r>
                      <a:endParaRPr lang="en-US" sz="12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smtClean="0">
                          <a:solidFill>
                            <a:schemeClr val="bg1"/>
                          </a:solidFill>
                          <a:effectLst/>
                        </a:rPr>
                        <a:t>240.332</a:t>
                      </a:r>
                      <a:endParaRPr lang="en-US" sz="1200" dirty="0">
                        <a:solidFill>
                          <a:schemeClr val="bg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smtClean="0">
                          <a:solidFill>
                            <a:schemeClr val="bg1"/>
                          </a:solidFill>
                          <a:effectLst/>
                        </a:rPr>
                        <a:t>427.554</a:t>
                      </a:r>
                      <a:endParaRPr lang="en-US" sz="1200" dirty="0">
                        <a:solidFill>
                          <a:schemeClr val="bg1"/>
                        </a:solidFill>
                        <a:effectLst/>
                        <a:latin typeface="Calibri"/>
                        <a:ea typeface="Calibri"/>
                        <a:cs typeface="Times New Roman"/>
                      </a:endParaRPr>
                    </a:p>
                  </a:txBody>
                  <a:tcPr marL="68580" marR="68580" marT="0" marB="0"/>
                </a:tc>
              </a:tr>
            </a:tbl>
          </a:graphicData>
        </a:graphic>
      </p:graphicFrame>
      <p:sp>
        <p:nvSpPr>
          <p:cNvPr id="13" name="Rectangle 12"/>
          <p:cNvSpPr/>
          <p:nvPr/>
        </p:nvSpPr>
        <p:spPr>
          <a:xfrm>
            <a:off x="10976429" y="4451249"/>
            <a:ext cx="5867400" cy="1446550"/>
          </a:xfrm>
          <a:prstGeom prst="rect">
            <a:avLst/>
          </a:prstGeom>
        </p:spPr>
        <p:txBody>
          <a:bodyPr wrap="square">
            <a:spAutoFit/>
          </a:bodyPr>
          <a:lstStyle/>
          <a:p>
            <a:r>
              <a:rPr lang="en-US" dirty="0">
                <a:solidFill>
                  <a:schemeClr val="bg1"/>
                </a:solidFill>
              </a:rPr>
              <a:t>NSTAR</a:t>
            </a:r>
            <a:br>
              <a:rPr lang="en-US" dirty="0">
                <a:solidFill>
                  <a:schemeClr val="bg1"/>
                </a:solidFill>
              </a:rPr>
            </a:br>
            <a:r>
              <a:rPr lang="en-US" dirty="0" smtClean="0">
                <a:solidFill>
                  <a:schemeClr val="bg1"/>
                </a:solidFill>
              </a:rPr>
              <a:t>Peak </a:t>
            </a:r>
            <a:r>
              <a:rPr lang="en-US" dirty="0">
                <a:solidFill>
                  <a:schemeClr val="bg1"/>
                </a:solidFill>
              </a:rPr>
              <a:t>Demand Rate = $28.62/kW (per month)</a:t>
            </a:r>
            <a:br>
              <a:rPr lang="en-US" dirty="0">
                <a:solidFill>
                  <a:schemeClr val="bg1"/>
                </a:solidFill>
              </a:rPr>
            </a:br>
            <a:r>
              <a:rPr lang="en-US" dirty="0">
                <a:solidFill>
                  <a:schemeClr val="bg1"/>
                </a:solidFill>
              </a:rPr>
              <a:t>Electric Rate: $0.08145/kWh</a:t>
            </a:r>
            <a:br>
              <a:rPr lang="en-US" dirty="0">
                <a:solidFill>
                  <a:schemeClr val="bg1"/>
                </a:solidFill>
              </a:rPr>
            </a:br>
            <a:r>
              <a:rPr lang="en-US" dirty="0">
                <a:solidFill>
                  <a:schemeClr val="bg1"/>
                </a:solidFill>
              </a:rPr>
              <a:t>Delivery Charge = $115/month (flat rate)</a:t>
            </a:r>
          </a:p>
        </p:txBody>
      </p:sp>
      <p:graphicFrame>
        <p:nvGraphicFramePr>
          <p:cNvPr id="15" name="Table 14"/>
          <p:cNvGraphicFramePr>
            <a:graphicFrameLocks noGrp="1"/>
          </p:cNvGraphicFramePr>
          <p:nvPr>
            <p:extLst>
              <p:ext uri="{D42A27DB-BD31-4B8C-83A1-F6EECF244321}">
                <p14:modId xmlns:p14="http://schemas.microsoft.com/office/powerpoint/2010/main" val="241395767"/>
              </p:ext>
            </p:extLst>
          </p:nvPr>
        </p:nvGraphicFramePr>
        <p:xfrm>
          <a:off x="20269200" y="612737"/>
          <a:ext cx="5943600" cy="3708400"/>
        </p:xfrm>
        <a:graphic>
          <a:graphicData uri="http://schemas.openxmlformats.org/drawingml/2006/table">
            <a:tbl>
              <a:tblPr firstRow="1" bandRow="1">
                <a:tableStyleId>{C083E6E3-FA7D-4D7B-A595-EF9225AFEA82}</a:tableStyleId>
              </a:tblPr>
              <a:tblGrid>
                <a:gridCol w="2971800"/>
                <a:gridCol w="2971800"/>
              </a:tblGrid>
              <a:tr h="370840">
                <a:tc>
                  <a:txBody>
                    <a:bodyPr/>
                    <a:lstStyle/>
                    <a:p>
                      <a:endParaRPr lang="en-US" dirty="0">
                        <a:solidFill>
                          <a:schemeClr val="bg1"/>
                        </a:solidFill>
                      </a:endParaRPr>
                    </a:p>
                  </a:txBody>
                  <a:tcPr/>
                </a:tc>
                <a:tc>
                  <a:txBody>
                    <a:bodyPr/>
                    <a:lstStyle/>
                    <a:p>
                      <a:endParaRPr lang="en-US" dirty="0">
                        <a:solidFill>
                          <a:schemeClr val="bg1"/>
                        </a:solidFill>
                      </a:endParaRPr>
                    </a:p>
                  </a:txBody>
                  <a:tcPr/>
                </a:tc>
              </a:tr>
              <a:tr h="370840">
                <a:tc>
                  <a:txBody>
                    <a:bodyPr/>
                    <a:lstStyle/>
                    <a:p>
                      <a:r>
                        <a:rPr lang="en-US" dirty="0" smtClean="0">
                          <a:solidFill>
                            <a:schemeClr val="bg1"/>
                          </a:solidFill>
                        </a:rPr>
                        <a:t>Array Area</a:t>
                      </a:r>
                      <a:endParaRPr lang="en-US" dirty="0">
                        <a:solidFill>
                          <a:schemeClr val="bg1"/>
                        </a:solidFill>
                      </a:endParaRPr>
                    </a:p>
                  </a:txBody>
                  <a:tcPr/>
                </a:tc>
                <a:tc>
                  <a:txBody>
                    <a:bodyPr/>
                    <a:lstStyle/>
                    <a:p>
                      <a:r>
                        <a:rPr lang="en-US" dirty="0" smtClean="0">
                          <a:solidFill>
                            <a:schemeClr val="bg1"/>
                          </a:solidFill>
                        </a:rPr>
                        <a:t>1300</a:t>
                      </a:r>
                      <a:r>
                        <a:rPr lang="en-US" baseline="0" dirty="0" smtClean="0">
                          <a:solidFill>
                            <a:schemeClr val="bg1"/>
                          </a:solidFill>
                        </a:rPr>
                        <a:t> sf</a:t>
                      </a:r>
                      <a:endParaRPr lang="en-US" dirty="0">
                        <a:solidFill>
                          <a:schemeClr val="bg1"/>
                        </a:solidFill>
                      </a:endParaRPr>
                    </a:p>
                  </a:txBody>
                  <a:tcPr/>
                </a:tc>
              </a:tr>
              <a:tr h="370840">
                <a:tc>
                  <a:txBody>
                    <a:bodyPr/>
                    <a:lstStyle/>
                    <a:p>
                      <a:r>
                        <a:rPr lang="en-US" dirty="0" smtClean="0">
                          <a:solidFill>
                            <a:schemeClr val="bg1"/>
                          </a:solidFill>
                        </a:rPr>
                        <a:t>PV rate</a:t>
                      </a:r>
                      <a:endParaRPr lang="en-US" dirty="0">
                        <a:solidFill>
                          <a:schemeClr val="bg1"/>
                        </a:solidFill>
                      </a:endParaRPr>
                    </a:p>
                  </a:txBody>
                  <a:tcPr/>
                </a:tc>
                <a:tc>
                  <a:txBody>
                    <a:bodyPr/>
                    <a:lstStyle/>
                    <a:p>
                      <a:r>
                        <a:rPr lang="en-US" dirty="0" smtClean="0">
                          <a:solidFill>
                            <a:schemeClr val="bg1"/>
                          </a:solidFill>
                        </a:rPr>
                        <a:t>100w/sf</a:t>
                      </a:r>
                      <a:endParaRPr lang="en-US" dirty="0">
                        <a:solidFill>
                          <a:schemeClr val="bg1"/>
                        </a:solidFill>
                      </a:endParaRPr>
                    </a:p>
                  </a:txBody>
                  <a:tcPr/>
                </a:tc>
              </a:tr>
              <a:tr h="370840">
                <a:tc>
                  <a:txBody>
                    <a:bodyPr/>
                    <a:lstStyle/>
                    <a:p>
                      <a:r>
                        <a:rPr lang="en-US" dirty="0" smtClean="0">
                          <a:solidFill>
                            <a:schemeClr val="bg1"/>
                          </a:solidFill>
                        </a:rPr>
                        <a:t>Total watt per array</a:t>
                      </a:r>
                      <a:endParaRPr lang="en-US" dirty="0">
                        <a:solidFill>
                          <a:schemeClr val="bg1"/>
                        </a:solidFill>
                      </a:endParaRPr>
                    </a:p>
                  </a:txBody>
                  <a:tcPr/>
                </a:tc>
                <a:tc>
                  <a:txBody>
                    <a:bodyPr/>
                    <a:lstStyle/>
                    <a:p>
                      <a:r>
                        <a:rPr lang="en-US" dirty="0" smtClean="0">
                          <a:solidFill>
                            <a:schemeClr val="bg1"/>
                          </a:solidFill>
                        </a:rPr>
                        <a:t>130kw</a:t>
                      </a:r>
                      <a:endParaRPr lang="en-US" dirty="0">
                        <a:solidFill>
                          <a:schemeClr val="bg1"/>
                        </a:solidFill>
                      </a:endParaRPr>
                    </a:p>
                  </a:txBody>
                  <a:tcPr/>
                </a:tc>
              </a:tr>
              <a:tr h="370840">
                <a:tc>
                  <a:txBody>
                    <a:bodyPr/>
                    <a:lstStyle/>
                    <a:p>
                      <a:r>
                        <a:rPr lang="en-US" dirty="0" smtClean="0">
                          <a:solidFill>
                            <a:schemeClr val="bg1"/>
                          </a:solidFill>
                        </a:rPr>
                        <a:t>Total Load usage per year</a:t>
                      </a:r>
                      <a:endParaRPr lang="en-US" dirty="0">
                        <a:solidFill>
                          <a:schemeClr val="bg1"/>
                        </a:solidFill>
                      </a:endParaRPr>
                    </a:p>
                  </a:txBody>
                  <a:tcPr/>
                </a:tc>
                <a:tc>
                  <a:txBody>
                    <a:bodyPr/>
                    <a:lstStyle/>
                    <a:p>
                      <a:r>
                        <a:rPr lang="en-US" dirty="0" smtClean="0">
                          <a:solidFill>
                            <a:schemeClr val="bg1"/>
                          </a:solidFill>
                        </a:rPr>
                        <a:t>14.8kw</a:t>
                      </a:r>
                      <a:endParaRPr lang="en-US" dirty="0">
                        <a:solidFill>
                          <a:schemeClr val="bg1"/>
                        </a:solidFill>
                      </a:endParaRPr>
                    </a:p>
                  </a:txBody>
                  <a:tcPr/>
                </a:tc>
              </a:tr>
              <a:tr h="370840">
                <a:tc>
                  <a:txBody>
                    <a:bodyPr/>
                    <a:lstStyle/>
                    <a:p>
                      <a:r>
                        <a:rPr lang="en-US" dirty="0" smtClean="0">
                          <a:solidFill>
                            <a:schemeClr val="bg1"/>
                          </a:solidFill>
                        </a:rPr>
                        <a:t>PV cost/watt</a:t>
                      </a:r>
                      <a:endParaRPr lang="en-US" dirty="0">
                        <a:solidFill>
                          <a:schemeClr val="bg1"/>
                        </a:solidFill>
                      </a:endParaRPr>
                    </a:p>
                  </a:txBody>
                  <a:tcPr/>
                </a:tc>
                <a:tc>
                  <a:txBody>
                    <a:bodyPr/>
                    <a:lstStyle/>
                    <a:p>
                      <a:r>
                        <a:rPr lang="en-US" dirty="0" smtClean="0">
                          <a:solidFill>
                            <a:schemeClr val="bg1"/>
                          </a:solidFill>
                        </a:rPr>
                        <a:t>$1.4/w</a:t>
                      </a:r>
                      <a:endParaRPr lang="en-US" dirty="0">
                        <a:solidFill>
                          <a:schemeClr val="bg1"/>
                        </a:solidFill>
                      </a:endParaRPr>
                    </a:p>
                  </a:txBody>
                  <a:tcPr/>
                </a:tc>
              </a:tr>
              <a:tr h="370840">
                <a:tc>
                  <a:txBody>
                    <a:bodyPr/>
                    <a:lstStyle/>
                    <a:p>
                      <a:r>
                        <a:rPr lang="en-US" dirty="0" smtClean="0">
                          <a:solidFill>
                            <a:schemeClr val="bg1"/>
                          </a:solidFill>
                        </a:rPr>
                        <a:t>PV cost per year</a:t>
                      </a:r>
                      <a:endParaRPr lang="en-US" dirty="0">
                        <a:solidFill>
                          <a:schemeClr val="bg1"/>
                        </a:solidFill>
                      </a:endParaRPr>
                    </a:p>
                  </a:txBody>
                  <a:tcPr/>
                </a:tc>
                <a:tc>
                  <a:txBody>
                    <a:bodyPr/>
                    <a:lstStyle/>
                    <a:p>
                      <a:r>
                        <a:rPr lang="en-US" dirty="0" smtClean="0">
                          <a:solidFill>
                            <a:schemeClr val="bg1"/>
                          </a:solidFill>
                        </a:rPr>
                        <a:t>$14800</a:t>
                      </a:r>
                      <a:endParaRPr lang="en-US" dirty="0">
                        <a:solidFill>
                          <a:schemeClr val="bg1"/>
                        </a:solidFill>
                      </a:endParaRPr>
                    </a:p>
                  </a:txBody>
                  <a:tcPr/>
                </a:tc>
              </a:tr>
              <a:tr h="370840">
                <a:tc>
                  <a:txBody>
                    <a:bodyPr/>
                    <a:lstStyle/>
                    <a:p>
                      <a:r>
                        <a:rPr lang="en-US" dirty="0" smtClean="0">
                          <a:solidFill>
                            <a:schemeClr val="bg1"/>
                          </a:solidFill>
                        </a:rPr>
                        <a:t>Watt save</a:t>
                      </a:r>
                      <a:r>
                        <a:rPr lang="en-US" baseline="0" dirty="0" smtClean="0">
                          <a:solidFill>
                            <a:schemeClr val="bg1"/>
                          </a:solidFill>
                        </a:rPr>
                        <a:t> per year</a:t>
                      </a:r>
                      <a:endParaRPr lang="en-US" dirty="0">
                        <a:solidFill>
                          <a:schemeClr val="bg1"/>
                        </a:solidFill>
                      </a:endParaRPr>
                    </a:p>
                  </a:txBody>
                  <a:tcPr/>
                </a:tc>
                <a:tc>
                  <a:txBody>
                    <a:bodyPr/>
                    <a:lstStyle/>
                    <a:p>
                      <a:r>
                        <a:rPr lang="en-US" dirty="0" smtClean="0">
                          <a:solidFill>
                            <a:schemeClr val="bg1"/>
                          </a:solidFill>
                        </a:rPr>
                        <a:t>130kw</a:t>
                      </a:r>
                    </a:p>
                  </a:txBody>
                  <a:tcPr/>
                </a:tc>
              </a:tr>
              <a:tr h="370840">
                <a:tc>
                  <a:txBody>
                    <a:bodyPr/>
                    <a:lstStyle/>
                    <a:p>
                      <a:r>
                        <a:rPr lang="en-US" dirty="0" smtClean="0">
                          <a:solidFill>
                            <a:schemeClr val="bg1"/>
                          </a:solidFill>
                        </a:rPr>
                        <a:t>Conventional</a:t>
                      </a:r>
                      <a:r>
                        <a:rPr lang="en-US" baseline="0" dirty="0" smtClean="0">
                          <a:solidFill>
                            <a:schemeClr val="bg1"/>
                          </a:solidFill>
                        </a:rPr>
                        <a:t> Power</a:t>
                      </a:r>
                      <a:endParaRPr lang="en-US" dirty="0">
                        <a:solidFill>
                          <a:schemeClr val="bg1"/>
                        </a:solidFill>
                      </a:endParaRPr>
                    </a:p>
                  </a:txBody>
                  <a:tcPr/>
                </a:tc>
                <a:tc>
                  <a:txBody>
                    <a:bodyPr/>
                    <a:lstStyle/>
                    <a:p>
                      <a:r>
                        <a:rPr lang="en-US" dirty="0" smtClean="0">
                          <a:solidFill>
                            <a:schemeClr val="bg1"/>
                          </a:solidFill>
                        </a:rPr>
                        <a:t>$17619</a:t>
                      </a:r>
                    </a:p>
                  </a:txBody>
                  <a:tcPr/>
                </a:tc>
              </a:tr>
              <a:tr h="370840">
                <a:tc>
                  <a:txBody>
                    <a:bodyPr/>
                    <a:lstStyle/>
                    <a:p>
                      <a:endParaRPr lang="en-US" dirty="0">
                        <a:solidFill>
                          <a:schemeClr val="bg1"/>
                        </a:solidFill>
                      </a:endParaRPr>
                    </a:p>
                  </a:txBody>
                  <a:tcPr/>
                </a:tc>
                <a:tc>
                  <a:txBody>
                    <a:bodyPr/>
                    <a:lstStyle/>
                    <a:p>
                      <a:r>
                        <a:rPr lang="en-US" dirty="0" smtClean="0">
                          <a:solidFill>
                            <a:srgbClr val="FF0000"/>
                          </a:solidFill>
                        </a:rPr>
                        <a:t>($2819)</a:t>
                      </a:r>
                    </a:p>
                  </a:txBody>
                  <a:tcPr/>
                </a:tc>
              </a:tr>
            </a:tbl>
          </a:graphicData>
        </a:graphic>
      </p:graphicFrame>
      <p:sp>
        <p:nvSpPr>
          <p:cNvPr id="17" name="TextBox 16"/>
          <p:cNvSpPr txBox="1"/>
          <p:nvPr/>
        </p:nvSpPr>
        <p:spPr>
          <a:xfrm>
            <a:off x="838200" y="647454"/>
            <a:ext cx="4648200" cy="4893647"/>
          </a:xfrm>
          <a:prstGeom prst="rect">
            <a:avLst/>
          </a:prstGeom>
          <a:noFill/>
        </p:spPr>
        <p:txBody>
          <a:bodyPr wrap="square" rtlCol="0">
            <a:spAutoFit/>
          </a:bodyPr>
          <a:lstStyle/>
          <a:p>
            <a:r>
              <a:rPr lang="en-US" sz="2400" b="1" dirty="0" smtClean="0">
                <a:solidFill>
                  <a:schemeClr val="accent3">
                    <a:lumMod val="40000"/>
                    <a:lumOff val="60000"/>
                  </a:schemeClr>
                </a:solidFill>
                <a:latin typeface="Adobe Fan Heiti Std B" pitchFamily="34" charset="-128"/>
                <a:ea typeface="Adobe Fan Heiti Std B" pitchFamily="34" charset="-128"/>
              </a:rPr>
              <a:t>OUTLINE</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d</a:t>
            </a:r>
            <a:r>
              <a:rPr lang="en-US" sz="2400" dirty="0" smtClean="0">
                <a:solidFill>
                  <a:srgbClr val="1AA67B"/>
                </a:solidFill>
                <a:latin typeface="Adobe Fan Heiti Std B" pitchFamily="34" charset="-128"/>
                <a:ea typeface="Adobe Fan Heiti Std B" pitchFamily="34" charset="-128"/>
              </a:rPr>
              <a:t>esign </a:t>
            </a:r>
            <a:r>
              <a:rPr lang="en-US" sz="2400" dirty="0">
                <a:solidFill>
                  <a:srgbClr val="1AA67B"/>
                </a:solidFill>
                <a:latin typeface="Adobe Fan Heiti Std B" pitchFamily="34" charset="-128"/>
                <a:ea typeface="Adobe Fan Heiti Std B" pitchFamily="34" charset="-128"/>
              </a:rPr>
              <a:t>c</a:t>
            </a:r>
            <a:r>
              <a:rPr lang="en-US" sz="2400" dirty="0" smtClean="0">
                <a:solidFill>
                  <a:srgbClr val="1AA67B"/>
                </a:solidFill>
                <a:latin typeface="Adobe Fan Heiti Std B" pitchFamily="34" charset="-128"/>
                <a:ea typeface="Adobe Fan Heiti Std B" pitchFamily="34" charset="-128"/>
              </a:rPr>
              <a:t>oncept</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scope of work</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l</a:t>
            </a:r>
            <a:r>
              <a:rPr lang="en-US" sz="2400" dirty="0" smtClean="0">
                <a:solidFill>
                  <a:srgbClr val="1AA67B"/>
                </a:solidFill>
                <a:latin typeface="Adobe Fan Heiti Std B" pitchFamily="34" charset="-128"/>
                <a:ea typeface="Adobe Fan Heiti Std B" pitchFamily="34" charset="-128"/>
              </a:rPr>
              <a:t>obby lighting design</a:t>
            </a:r>
            <a:endParaRPr lang="en-US" sz="2400" dirty="0">
              <a:solidFill>
                <a:srgbClr val="1AA67B"/>
              </a:solidFill>
              <a:latin typeface="Adobe Fan Heiti Std B" pitchFamily="34" charset="-128"/>
              <a:ea typeface="Adobe Fan Heiti Std B" pitchFamily="34" charset="-128"/>
            </a:endParaRP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office</a:t>
            </a:r>
            <a:endParaRPr lang="en-US" sz="2400" dirty="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architecture breadth</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lighting design</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chemeClr val="accent3">
                    <a:lumMod val="20000"/>
                    <a:lumOff val="80000"/>
                  </a:schemeClr>
                </a:solidFill>
                <a:latin typeface="Adobe Fan Heiti Std B" pitchFamily="34" charset="-128"/>
                <a:ea typeface="Adobe Fan Heiti Std B" pitchFamily="34" charset="-128"/>
              </a:rPr>
              <a:t>E</a:t>
            </a:r>
            <a:r>
              <a:rPr lang="en-US" sz="2400" dirty="0" smtClean="0">
                <a:solidFill>
                  <a:schemeClr val="accent3">
                    <a:lumMod val="20000"/>
                    <a:lumOff val="80000"/>
                  </a:schemeClr>
                </a:solidFill>
                <a:latin typeface="Adobe Fan Heiti Std B" pitchFamily="34" charset="-128"/>
                <a:ea typeface="Adobe Fan Heiti Std B" pitchFamily="34" charset="-128"/>
              </a:rPr>
              <a:t>lectrical </a:t>
            </a:r>
            <a:r>
              <a:rPr lang="en-US" sz="2400" dirty="0">
                <a:solidFill>
                  <a:schemeClr val="accent3">
                    <a:lumMod val="20000"/>
                    <a:lumOff val="80000"/>
                  </a:schemeClr>
                </a:solidFill>
                <a:latin typeface="Adobe Fan Heiti Std B" pitchFamily="34" charset="-128"/>
                <a:ea typeface="Adobe Fan Heiti Std B" pitchFamily="34" charset="-128"/>
              </a:rPr>
              <a:t>D</a:t>
            </a:r>
            <a:r>
              <a:rPr lang="en-US" sz="2400" dirty="0" smtClean="0">
                <a:solidFill>
                  <a:schemeClr val="accent3">
                    <a:lumMod val="20000"/>
                    <a:lumOff val="80000"/>
                  </a:schemeClr>
                </a:solidFill>
                <a:latin typeface="Adobe Fan Heiti Std B" pitchFamily="34" charset="-128"/>
                <a:ea typeface="Adobe Fan Heiti Std B" pitchFamily="34" charset="-128"/>
              </a:rPr>
              <a:t>epth</a:t>
            </a:r>
          </a:p>
        </p:txBody>
      </p:sp>
    </p:spTree>
    <p:extLst>
      <p:ext uri="{BB962C8B-B14F-4D97-AF65-F5344CB8AC3E}">
        <p14:creationId xmlns:p14="http://schemas.microsoft.com/office/powerpoint/2010/main" val="27499034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400" b="1" dirty="0">
              <a:solidFill>
                <a:srgbClr val="199F76"/>
              </a:solidFill>
              <a:latin typeface="Arial Narrow" panose="020B0606020202030204" pitchFamily="34" charset="0"/>
            </a:endParaRPr>
          </a:p>
        </p:txBody>
      </p:sp>
      <p:sp>
        <p:nvSpPr>
          <p:cNvPr id="3" name="Rectangle 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sp>
        <p:nvSpPr>
          <p:cNvPr id="9" name="Rectangle 8"/>
          <p:cNvSpPr/>
          <p:nvPr/>
        </p:nvSpPr>
        <p:spPr>
          <a:xfrm>
            <a:off x="9144000"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9"/>
          <p:cNvSpPr/>
          <p:nvPr/>
        </p:nvSpPr>
        <p:spPr>
          <a:xfrm>
            <a:off x="0" y="-7467600"/>
            <a:ext cx="9144000" cy="68580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 name="TextBox 1"/>
          <p:cNvSpPr txBox="1"/>
          <p:nvPr/>
        </p:nvSpPr>
        <p:spPr>
          <a:xfrm>
            <a:off x="3604569" y="2982724"/>
            <a:ext cx="1934862" cy="892552"/>
          </a:xfrm>
          <a:prstGeom prst="rect">
            <a:avLst/>
          </a:prstGeom>
          <a:noFill/>
        </p:spPr>
        <p:txBody>
          <a:bodyPr wrap="square" rtlCol="0">
            <a:spAutoFit/>
          </a:bodyPr>
          <a:lstStyle/>
          <a:p>
            <a:r>
              <a:rPr lang="en-US" sz="2600" dirty="0" smtClean="0">
                <a:solidFill>
                  <a:srgbClr val="1AA67B"/>
                </a:solidFill>
                <a:latin typeface="Adobe Fan Heiti Std B" pitchFamily="34" charset="-128"/>
                <a:ea typeface="Adobe Fan Heiti Std B" pitchFamily="34" charset="-128"/>
              </a:rPr>
              <a:t>SUMMARY</a:t>
            </a:r>
          </a:p>
          <a:p>
            <a:endParaRPr lang="en-US" sz="2400" dirty="0" smtClean="0">
              <a:solidFill>
                <a:srgbClr val="1AA67B"/>
              </a:solidFill>
              <a:latin typeface="Adobe Fan Heiti Std B" pitchFamily="34" charset="-128"/>
              <a:ea typeface="Adobe Fan Heiti Std B" pitchFamily="34" charset="-128"/>
            </a:endParaRPr>
          </a:p>
        </p:txBody>
      </p:sp>
      <p:sp>
        <p:nvSpPr>
          <p:cNvPr id="7" name="TextBox 6"/>
          <p:cNvSpPr txBox="1"/>
          <p:nvPr/>
        </p:nvSpPr>
        <p:spPr>
          <a:xfrm>
            <a:off x="10634662" y="1587043"/>
            <a:ext cx="6172200" cy="430887"/>
          </a:xfrm>
          <a:prstGeom prst="rect">
            <a:avLst/>
          </a:prstGeom>
          <a:noFill/>
        </p:spPr>
        <p:txBody>
          <a:bodyPr wrap="square" rtlCol="0">
            <a:spAutoFit/>
          </a:bodyPr>
          <a:lstStyle/>
          <a:p>
            <a:endParaRPr lang="en-US" dirty="0">
              <a:solidFill>
                <a:schemeClr val="accent3">
                  <a:lumMod val="40000"/>
                  <a:lumOff val="60000"/>
                </a:schemeClr>
              </a:solidFill>
            </a:endParaRPr>
          </a:p>
        </p:txBody>
      </p:sp>
      <p:sp>
        <p:nvSpPr>
          <p:cNvPr id="12" name="TextBox 11"/>
          <p:cNvSpPr txBox="1"/>
          <p:nvPr/>
        </p:nvSpPr>
        <p:spPr>
          <a:xfrm>
            <a:off x="10058400" y="990600"/>
            <a:ext cx="3374231" cy="430887"/>
          </a:xfrm>
          <a:prstGeom prst="rect">
            <a:avLst/>
          </a:prstGeom>
          <a:noFill/>
        </p:spPr>
        <p:txBody>
          <a:bodyPr wrap="square" rtlCol="0">
            <a:spAutoFit/>
          </a:bodyPr>
          <a:lstStyle/>
          <a:p>
            <a:endParaRPr lang="en-US" dirty="0">
              <a:solidFill>
                <a:schemeClr val="bg1"/>
              </a:solidFill>
            </a:endParaRPr>
          </a:p>
        </p:txBody>
      </p:sp>
      <p:sp>
        <p:nvSpPr>
          <p:cNvPr id="17" name="TextBox 16"/>
          <p:cNvSpPr txBox="1"/>
          <p:nvPr/>
        </p:nvSpPr>
        <p:spPr>
          <a:xfrm>
            <a:off x="9148762" y="936009"/>
            <a:ext cx="9144000" cy="4247317"/>
          </a:xfrm>
          <a:prstGeom prst="rect">
            <a:avLst/>
          </a:prstGeom>
          <a:noFill/>
        </p:spPr>
        <p:txBody>
          <a:bodyPr wrap="square" rtlCol="0">
            <a:spAutoFit/>
          </a:bodyPr>
          <a:lstStyle/>
          <a:p>
            <a:r>
              <a:rPr lang="en-US" sz="2250" dirty="0" smtClean="0">
                <a:solidFill>
                  <a:schemeClr val="accent3">
                    <a:lumMod val="40000"/>
                    <a:lumOff val="60000"/>
                  </a:schemeClr>
                </a:solidFill>
              </a:rPr>
              <a:t>Lighting redesign of the spaces achieved the design goals of  providing the spaces quality lighting as well as a modern new appearance while saving energy the same time.</a:t>
            </a:r>
          </a:p>
          <a:p>
            <a:endParaRPr lang="en-US" sz="2250" dirty="0" smtClean="0">
              <a:solidFill>
                <a:schemeClr val="accent3">
                  <a:lumMod val="40000"/>
                  <a:lumOff val="60000"/>
                </a:schemeClr>
              </a:solidFill>
            </a:endParaRPr>
          </a:p>
          <a:p>
            <a:r>
              <a:rPr lang="en-US" sz="2250" dirty="0" smtClean="0">
                <a:solidFill>
                  <a:schemeClr val="accent3">
                    <a:lumMod val="40000"/>
                    <a:lumOff val="60000"/>
                  </a:schemeClr>
                </a:solidFill>
              </a:rPr>
              <a:t>The electrical part is altered according to the new design of lighting and control load. Since the building is not completely finished of the retrofit process, the load is slightly higher than the current load due to the vacant of two stories. </a:t>
            </a:r>
          </a:p>
          <a:p>
            <a:endParaRPr lang="en-US" sz="2250" dirty="0" smtClean="0">
              <a:solidFill>
                <a:schemeClr val="accent3">
                  <a:lumMod val="40000"/>
                  <a:lumOff val="60000"/>
                </a:schemeClr>
              </a:solidFill>
            </a:endParaRPr>
          </a:p>
          <a:p>
            <a:r>
              <a:rPr lang="en-US" sz="2250" dirty="0" smtClean="0">
                <a:solidFill>
                  <a:schemeClr val="accent3">
                    <a:lumMod val="40000"/>
                    <a:lumOff val="60000"/>
                  </a:schemeClr>
                </a:solidFill>
              </a:rPr>
              <a:t>The architecture breadth has a cohesive design with the lighting design in the office space. And it accomplished the goal of creating a better working environment.</a:t>
            </a:r>
            <a:endParaRPr lang="en-US" sz="2250" dirty="0"/>
          </a:p>
        </p:txBody>
      </p:sp>
    </p:spTree>
    <p:extLst>
      <p:ext uri="{BB962C8B-B14F-4D97-AF65-F5344CB8AC3E}">
        <p14:creationId xmlns:p14="http://schemas.microsoft.com/office/powerpoint/2010/main" val="6145001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400" b="1" dirty="0">
              <a:solidFill>
                <a:srgbClr val="199F76"/>
              </a:solidFill>
              <a:latin typeface="Arial Narrow" panose="020B0606020202030204" pitchFamily="34" charset="0"/>
            </a:endParaRPr>
          </a:p>
        </p:txBody>
      </p:sp>
      <p:sp>
        <p:nvSpPr>
          <p:cNvPr id="3" name="Rectangle 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sp>
        <p:nvSpPr>
          <p:cNvPr id="9" name="Rectangle 8"/>
          <p:cNvSpPr/>
          <p:nvPr/>
        </p:nvSpPr>
        <p:spPr>
          <a:xfrm>
            <a:off x="9144000"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9"/>
          <p:cNvSpPr/>
          <p:nvPr/>
        </p:nvSpPr>
        <p:spPr>
          <a:xfrm>
            <a:off x="0" y="-7467600"/>
            <a:ext cx="9144000" cy="68580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 name="TextBox 1"/>
          <p:cNvSpPr txBox="1"/>
          <p:nvPr/>
        </p:nvSpPr>
        <p:spPr>
          <a:xfrm>
            <a:off x="2667000" y="2998113"/>
            <a:ext cx="3810000" cy="861774"/>
          </a:xfrm>
          <a:prstGeom prst="rect">
            <a:avLst/>
          </a:prstGeom>
          <a:noFill/>
        </p:spPr>
        <p:txBody>
          <a:bodyPr wrap="square" rtlCol="0">
            <a:spAutoFit/>
          </a:bodyPr>
          <a:lstStyle/>
          <a:p>
            <a:r>
              <a:rPr lang="en-US" sz="2600" dirty="0" smtClean="0">
                <a:solidFill>
                  <a:srgbClr val="1AA67B"/>
                </a:solidFill>
                <a:latin typeface="Adobe Fan Heiti Std B" pitchFamily="34" charset="-128"/>
                <a:ea typeface="Adobe Fan Heiti Std B" pitchFamily="34" charset="-128"/>
              </a:rPr>
              <a:t>ACKNOWLEDGEMENTS</a:t>
            </a:r>
          </a:p>
          <a:p>
            <a:endParaRPr lang="en-US" sz="2400" dirty="0" smtClean="0">
              <a:solidFill>
                <a:srgbClr val="1AA67B"/>
              </a:solidFill>
              <a:latin typeface="Adobe Fan Heiti Std B" pitchFamily="34" charset="-128"/>
              <a:ea typeface="Adobe Fan Heiti Std B" pitchFamily="34" charset="-128"/>
            </a:endParaRPr>
          </a:p>
        </p:txBody>
      </p:sp>
      <p:sp>
        <p:nvSpPr>
          <p:cNvPr id="7" name="TextBox 6"/>
          <p:cNvSpPr txBox="1"/>
          <p:nvPr/>
        </p:nvSpPr>
        <p:spPr>
          <a:xfrm>
            <a:off x="10634662" y="1587043"/>
            <a:ext cx="6172200" cy="430887"/>
          </a:xfrm>
          <a:prstGeom prst="rect">
            <a:avLst/>
          </a:prstGeom>
          <a:noFill/>
        </p:spPr>
        <p:txBody>
          <a:bodyPr wrap="square" rtlCol="0">
            <a:spAutoFit/>
          </a:bodyPr>
          <a:lstStyle/>
          <a:p>
            <a:endParaRPr lang="en-US" dirty="0">
              <a:solidFill>
                <a:schemeClr val="accent3">
                  <a:lumMod val="40000"/>
                  <a:lumOff val="60000"/>
                </a:schemeClr>
              </a:solidFill>
            </a:endParaRPr>
          </a:p>
        </p:txBody>
      </p:sp>
      <p:sp>
        <p:nvSpPr>
          <p:cNvPr id="12" name="TextBox 11"/>
          <p:cNvSpPr txBox="1"/>
          <p:nvPr/>
        </p:nvSpPr>
        <p:spPr>
          <a:xfrm>
            <a:off x="10058400" y="990600"/>
            <a:ext cx="3374231" cy="4154984"/>
          </a:xfrm>
          <a:prstGeom prst="rect">
            <a:avLst/>
          </a:prstGeom>
          <a:noFill/>
        </p:spPr>
        <p:txBody>
          <a:bodyPr wrap="square" rtlCol="0">
            <a:spAutoFit/>
          </a:bodyPr>
          <a:lstStyle/>
          <a:p>
            <a:r>
              <a:rPr lang="en-US" dirty="0" smtClean="0">
                <a:solidFill>
                  <a:schemeClr val="bg1"/>
                </a:solidFill>
              </a:rPr>
              <a:t>SPECIAL THANKS TO:</a:t>
            </a:r>
          </a:p>
          <a:p>
            <a:endParaRPr lang="en-US" dirty="0" smtClean="0">
              <a:solidFill>
                <a:schemeClr val="bg1"/>
              </a:solidFill>
            </a:endParaRPr>
          </a:p>
          <a:p>
            <a:r>
              <a:rPr lang="en-US" dirty="0" err="1" smtClean="0">
                <a:solidFill>
                  <a:schemeClr val="bg1"/>
                </a:solidFill>
              </a:rPr>
              <a:t>Fruanhofer</a:t>
            </a:r>
            <a:r>
              <a:rPr lang="en-US" dirty="0" smtClean="0">
                <a:solidFill>
                  <a:schemeClr val="bg1"/>
                </a:solidFill>
              </a:rPr>
              <a:t> CSE</a:t>
            </a:r>
          </a:p>
          <a:p>
            <a:r>
              <a:rPr lang="en-US" dirty="0" smtClean="0">
                <a:solidFill>
                  <a:schemeClr val="bg1"/>
                </a:solidFill>
              </a:rPr>
              <a:t>Dr. Kurt Roth</a:t>
            </a:r>
          </a:p>
          <a:p>
            <a:endParaRPr lang="en-US" dirty="0">
              <a:solidFill>
                <a:schemeClr val="bg1"/>
              </a:solidFill>
            </a:endParaRPr>
          </a:p>
          <a:p>
            <a:r>
              <a:rPr lang="en-US" dirty="0" smtClean="0">
                <a:solidFill>
                  <a:schemeClr val="bg1"/>
                </a:solidFill>
              </a:rPr>
              <a:t>Philips</a:t>
            </a:r>
          </a:p>
          <a:p>
            <a:r>
              <a:rPr lang="en-US" dirty="0" smtClean="0">
                <a:solidFill>
                  <a:schemeClr val="bg1"/>
                </a:solidFill>
              </a:rPr>
              <a:t>Ms. </a:t>
            </a:r>
            <a:r>
              <a:rPr lang="en-US" dirty="0" err="1" smtClean="0">
                <a:solidFill>
                  <a:schemeClr val="bg1"/>
                </a:solidFill>
              </a:rPr>
              <a:t>Dorene</a:t>
            </a:r>
            <a:r>
              <a:rPr lang="en-US" dirty="0" smtClean="0">
                <a:solidFill>
                  <a:schemeClr val="bg1"/>
                </a:solidFill>
              </a:rPr>
              <a:t> </a:t>
            </a:r>
            <a:r>
              <a:rPr lang="en-US" dirty="0" err="1" smtClean="0">
                <a:solidFill>
                  <a:schemeClr val="bg1"/>
                </a:solidFill>
              </a:rPr>
              <a:t>Mannicia</a:t>
            </a:r>
            <a:endParaRPr lang="en-US" dirty="0" smtClean="0">
              <a:solidFill>
                <a:schemeClr val="bg1"/>
              </a:solidFill>
            </a:endParaRPr>
          </a:p>
          <a:p>
            <a:r>
              <a:rPr lang="en-US" dirty="0" smtClean="0">
                <a:solidFill>
                  <a:schemeClr val="bg1"/>
                </a:solidFill>
              </a:rPr>
              <a:t>Mrs. Carol Jones</a:t>
            </a:r>
          </a:p>
          <a:p>
            <a:r>
              <a:rPr lang="en-US" dirty="0" smtClean="0">
                <a:solidFill>
                  <a:schemeClr val="bg1"/>
                </a:solidFill>
              </a:rPr>
              <a:t>Ms. Meg Smith</a:t>
            </a:r>
          </a:p>
          <a:p>
            <a:endParaRPr lang="en-US" dirty="0">
              <a:solidFill>
                <a:schemeClr val="bg1"/>
              </a:solidFill>
            </a:endParaRPr>
          </a:p>
          <a:p>
            <a:r>
              <a:rPr lang="en-US" dirty="0" err="1" smtClean="0">
                <a:solidFill>
                  <a:schemeClr val="bg1"/>
                </a:solidFill>
              </a:rPr>
              <a:t>DiMella</a:t>
            </a:r>
            <a:r>
              <a:rPr lang="en-US" dirty="0" smtClean="0">
                <a:solidFill>
                  <a:schemeClr val="bg1"/>
                </a:solidFill>
              </a:rPr>
              <a:t> Shaffer</a:t>
            </a:r>
          </a:p>
          <a:p>
            <a:r>
              <a:rPr lang="en-US" dirty="0" smtClean="0">
                <a:solidFill>
                  <a:schemeClr val="bg1"/>
                </a:solidFill>
              </a:rPr>
              <a:t>Mr. J. Cruz</a:t>
            </a:r>
            <a:endParaRPr lang="en-US" dirty="0">
              <a:solidFill>
                <a:schemeClr val="bg1"/>
              </a:solidFill>
            </a:endParaRPr>
          </a:p>
        </p:txBody>
      </p:sp>
      <p:sp>
        <p:nvSpPr>
          <p:cNvPr id="14" name="TextBox 13"/>
          <p:cNvSpPr txBox="1"/>
          <p:nvPr/>
        </p:nvSpPr>
        <p:spPr>
          <a:xfrm>
            <a:off x="15621000" y="936009"/>
            <a:ext cx="2993231" cy="3139321"/>
          </a:xfrm>
          <a:prstGeom prst="rect">
            <a:avLst/>
          </a:prstGeom>
          <a:noFill/>
        </p:spPr>
        <p:txBody>
          <a:bodyPr wrap="square" rtlCol="0">
            <a:spAutoFit/>
          </a:bodyPr>
          <a:lstStyle/>
          <a:p>
            <a:endParaRPr lang="en-US" dirty="0" smtClean="0">
              <a:solidFill>
                <a:schemeClr val="bg1"/>
              </a:solidFill>
            </a:endParaRPr>
          </a:p>
          <a:p>
            <a:endParaRPr lang="en-US" dirty="0" smtClean="0">
              <a:solidFill>
                <a:schemeClr val="bg1"/>
              </a:solidFill>
            </a:endParaRPr>
          </a:p>
          <a:p>
            <a:r>
              <a:rPr lang="en-US" dirty="0" smtClean="0">
                <a:solidFill>
                  <a:schemeClr val="bg1"/>
                </a:solidFill>
              </a:rPr>
              <a:t>Penn State</a:t>
            </a:r>
          </a:p>
          <a:p>
            <a:r>
              <a:rPr lang="en-US" dirty="0" smtClean="0">
                <a:solidFill>
                  <a:schemeClr val="bg1"/>
                </a:solidFill>
              </a:rPr>
              <a:t>Mr. Shawn Good</a:t>
            </a:r>
          </a:p>
          <a:p>
            <a:r>
              <a:rPr lang="en-US" dirty="0" smtClean="0">
                <a:solidFill>
                  <a:schemeClr val="bg1"/>
                </a:solidFill>
              </a:rPr>
              <a:t>Ms. Leslie </a:t>
            </a:r>
            <a:r>
              <a:rPr lang="en-US" dirty="0" err="1" smtClean="0">
                <a:solidFill>
                  <a:schemeClr val="bg1"/>
                </a:solidFill>
              </a:rPr>
              <a:t>Beahm</a:t>
            </a:r>
            <a:endParaRPr lang="en-US" dirty="0" smtClean="0">
              <a:solidFill>
                <a:schemeClr val="bg1"/>
              </a:solidFill>
            </a:endParaRPr>
          </a:p>
          <a:p>
            <a:r>
              <a:rPr lang="en-US" dirty="0" smtClean="0">
                <a:solidFill>
                  <a:schemeClr val="bg1"/>
                </a:solidFill>
              </a:rPr>
              <a:t>Dr. </a:t>
            </a:r>
            <a:r>
              <a:rPr lang="en-US" dirty="0">
                <a:solidFill>
                  <a:schemeClr val="bg1"/>
                </a:solidFill>
              </a:rPr>
              <a:t>K</a:t>
            </a:r>
            <a:r>
              <a:rPr lang="en-US" dirty="0" smtClean="0">
                <a:solidFill>
                  <a:schemeClr val="bg1"/>
                </a:solidFill>
              </a:rPr>
              <a:t>evin Houser</a:t>
            </a:r>
          </a:p>
          <a:p>
            <a:r>
              <a:rPr lang="en-US" dirty="0" smtClean="0">
                <a:solidFill>
                  <a:schemeClr val="bg1"/>
                </a:solidFill>
              </a:rPr>
              <a:t>Dr. </a:t>
            </a:r>
            <a:r>
              <a:rPr lang="en-US" dirty="0" smtClean="0">
                <a:solidFill>
                  <a:schemeClr val="bg1"/>
                </a:solidFill>
              </a:rPr>
              <a:t>Richard </a:t>
            </a:r>
            <a:r>
              <a:rPr lang="en-US" dirty="0" err="1" smtClean="0">
                <a:solidFill>
                  <a:schemeClr val="bg1"/>
                </a:solidFill>
              </a:rPr>
              <a:t>Mistrick</a:t>
            </a:r>
            <a:endParaRPr lang="en-US" dirty="0" smtClean="0">
              <a:solidFill>
                <a:schemeClr val="bg1"/>
              </a:solidFill>
            </a:endParaRPr>
          </a:p>
          <a:p>
            <a:r>
              <a:rPr lang="en-US" dirty="0" smtClean="0">
                <a:solidFill>
                  <a:schemeClr val="bg1"/>
                </a:solidFill>
              </a:rPr>
              <a:t>Dr. Charles Cox</a:t>
            </a:r>
          </a:p>
          <a:p>
            <a:r>
              <a:rPr lang="en-US" dirty="0" smtClean="0">
                <a:solidFill>
                  <a:schemeClr val="bg1"/>
                </a:solidFill>
              </a:rPr>
              <a:t>Professor Kevin </a:t>
            </a:r>
            <a:r>
              <a:rPr lang="en-US" dirty="0" err="1" smtClean="0">
                <a:solidFill>
                  <a:schemeClr val="bg1"/>
                </a:solidFill>
              </a:rPr>
              <a:t>Parfitt</a:t>
            </a:r>
            <a:endParaRPr lang="en-US" dirty="0">
              <a:solidFill>
                <a:schemeClr val="bg1"/>
              </a:solidFill>
            </a:endParaRPr>
          </a:p>
        </p:txBody>
      </p:sp>
      <p:sp>
        <p:nvSpPr>
          <p:cNvPr id="16" name="TextBox 15"/>
          <p:cNvSpPr txBox="1"/>
          <p:nvPr/>
        </p:nvSpPr>
        <p:spPr>
          <a:xfrm>
            <a:off x="21268038" y="1587043"/>
            <a:ext cx="3886200" cy="1107996"/>
          </a:xfrm>
          <a:prstGeom prst="rect">
            <a:avLst/>
          </a:prstGeom>
          <a:noFill/>
        </p:spPr>
        <p:txBody>
          <a:bodyPr wrap="square" rtlCol="0">
            <a:spAutoFit/>
          </a:bodyPr>
          <a:lstStyle/>
          <a:p>
            <a:r>
              <a:rPr lang="en-US" dirty="0" smtClean="0">
                <a:solidFill>
                  <a:schemeClr val="bg1"/>
                </a:solidFill>
              </a:rPr>
              <a:t>And thanks to my parents, fellow AEs and friends for the best support I could ask for</a:t>
            </a:r>
          </a:p>
        </p:txBody>
      </p:sp>
    </p:spTree>
    <p:extLst>
      <p:ext uri="{BB962C8B-B14F-4D97-AF65-F5344CB8AC3E}">
        <p14:creationId xmlns:p14="http://schemas.microsoft.com/office/powerpoint/2010/main" val="33265508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400" b="1" dirty="0">
              <a:solidFill>
                <a:srgbClr val="199F76"/>
              </a:solidFill>
              <a:latin typeface="Arial Narrow" panose="020B0606020202030204" pitchFamily="34" charset="0"/>
            </a:endParaRPr>
          </a:p>
        </p:txBody>
      </p:sp>
      <p:sp>
        <p:nvSpPr>
          <p:cNvPr id="3" name="Rectangle 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sp>
        <p:nvSpPr>
          <p:cNvPr id="9" name="Rectangle 8"/>
          <p:cNvSpPr/>
          <p:nvPr/>
        </p:nvSpPr>
        <p:spPr>
          <a:xfrm>
            <a:off x="9144000"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9"/>
          <p:cNvSpPr/>
          <p:nvPr/>
        </p:nvSpPr>
        <p:spPr>
          <a:xfrm>
            <a:off x="0" y="-7467600"/>
            <a:ext cx="9144000" cy="68580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 name="TextBox 1"/>
          <p:cNvSpPr txBox="1"/>
          <p:nvPr/>
        </p:nvSpPr>
        <p:spPr>
          <a:xfrm>
            <a:off x="3475338" y="2982724"/>
            <a:ext cx="2193324" cy="892552"/>
          </a:xfrm>
          <a:prstGeom prst="rect">
            <a:avLst/>
          </a:prstGeom>
          <a:noFill/>
        </p:spPr>
        <p:txBody>
          <a:bodyPr wrap="square" rtlCol="0">
            <a:spAutoFit/>
          </a:bodyPr>
          <a:lstStyle/>
          <a:p>
            <a:r>
              <a:rPr lang="en-US" sz="2600" dirty="0" smtClean="0">
                <a:solidFill>
                  <a:srgbClr val="1AA67B"/>
                </a:solidFill>
                <a:latin typeface="Adobe Fan Heiti Std B" pitchFamily="34" charset="-128"/>
                <a:ea typeface="Adobe Fan Heiti Std B" pitchFamily="34" charset="-128"/>
              </a:rPr>
              <a:t>QUESTIONS?</a:t>
            </a:r>
          </a:p>
          <a:p>
            <a:endParaRPr lang="en-US" sz="2400" dirty="0" smtClean="0">
              <a:solidFill>
                <a:srgbClr val="1AA67B"/>
              </a:solidFill>
              <a:latin typeface="Adobe Fan Heiti Std B" pitchFamily="34" charset="-128"/>
              <a:ea typeface="Adobe Fan Heiti Std B" pitchFamily="34" charset="-128"/>
            </a:endParaRPr>
          </a:p>
        </p:txBody>
      </p:sp>
      <p:sp>
        <p:nvSpPr>
          <p:cNvPr id="7" name="TextBox 6"/>
          <p:cNvSpPr txBox="1"/>
          <p:nvPr/>
        </p:nvSpPr>
        <p:spPr>
          <a:xfrm>
            <a:off x="10634662" y="1587043"/>
            <a:ext cx="6172200" cy="430887"/>
          </a:xfrm>
          <a:prstGeom prst="rect">
            <a:avLst/>
          </a:prstGeom>
          <a:noFill/>
        </p:spPr>
        <p:txBody>
          <a:bodyPr wrap="square" rtlCol="0">
            <a:spAutoFit/>
          </a:bodyPr>
          <a:lstStyle/>
          <a:p>
            <a:endParaRPr lang="en-US" dirty="0">
              <a:solidFill>
                <a:schemeClr val="accent3">
                  <a:lumMod val="40000"/>
                  <a:lumOff val="60000"/>
                </a:schemeClr>
              </a:solidFill>
            </a:endParaRPr>
          </a:p>
        </p:txBody>
      </p:sp>
      <p:sp>
        <p:nvSpPr>
          <p:cNvPr id="12" name="TextBox 11"/>
          <p:cNvSpPr txBox="1"/>
          <p:nvPr/>
        </p:nvSpPr>
        <p:spPr>
          <a:xfrm>
            <a:off x="10058400" y="990600"/>
            <a:ext cx="3374231" cy="430887"/>
          </a:xfrm>
          <a:prstGeom prst="rect">
            <a:avLst/>
          </a:prstGeom>
          <a:noFill/>
        </p:spPr>
        <p:txBody>
          <a:bodyPr wrap="square" rtlCol="0">
            <a:spAutoFit/>
          </a:bodyPr>
          <a:lstStyle/>
          <a:p>
            <a:endParaRPr lang="en-US" dirty="0">
              <a:solidFill>
                <a:schemeClr val="bg1"/>
              </a:solidFill>
            </a:endParaRPr>
          </a:p>
        </p:txBody>
      </p:sp>
    </p:spTree>
    <p:extLst>
      <p:ext uri="{BB962C8B-B14F-4D97-AF65-F5344CB8AC3E}">
        <p14:creationId xmlns:p14="http://schemas.microsoft.com/office/powerpoint/2010/main" val="82274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33333E-6 4.21442E-6 L 0.33055 -0.01109 " pathEditMode="relative" rAng="0" ptsTypes="AA">
                                      <p:cBhvr>
                                        <p:cTn id="6" dur="2000" fill="hold"/>
                                        <p:tgtEl>
                                          <p:spTgt spid="2"/>
                                        </p:tgtEl>
                                        <p:attrNameLst>
                                          <p:attrName>ppt_x</p:attrName>
                                          <p:attrName>ppt_y</p:attrName>
                                        </p:attrNameLst>
                                      </p:cBhvr>
                                      <p:rCtr x="16528" y="-5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400" b="1" dirty="0">
              <a:solidFill>
                <a:srgbClr val="199F76"/>
              </a:solidFill>
              <a:latin typeface="Arial Narrow" panose="020B0606020202030204" pitchFamily="34" charset="0"/>
            </a:endParaRPr>
          </a:p>
        </p:txBody>
      </p:sp>
      <p:sp>
        <p:nvSpPr>
          <p:cNvPr id="3" name="Rectangle 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sp>
        <p:nvSpPr>
          <p:cNvPr id="9" name="Rectangle 8"/>
          <p:cNvSpPr/>
          <p:nvPr/>
        </p:nvSpPr>
        <p:spPr>
          <a:xfrm>
            <a:off x="9144000"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9"/>
          <p:cNvSpPr/>
          <p:nvPr/>
        </p:nvSpPr>
        <p:spPr>
          <a:xfrm>
            <a:off x="0" y="-7467600"/>
            <a:ext cx="9144000" cy="68580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847295295"/>
              </p:ext>
            </p:extLst>
          </p:nvPr>
        </p:nvGraphicFramePr>
        <p:xfrm>
          <a:off x="9829800" y="1678305"/>
          <a:ext cx="7772400" cy="3501390"/>
        </p:xfrm>
        <a:graphic>
          <a:graphicData uri="http://schemas.openxmlformats.org/drawingml/2006/table">
            <a:tbl>
              <a:tblPr firstRow="1" firstCol="1" bandRow="1">
                <a:tableStyleId>{5940675A-B579-460E-94D1-54222C63F5DA}</a:tableStyleId>
              </a:tblPr>
              <a:tblGrid>
                <a:gridCol w="2642616"/>
                <a:gridCol w="2642616"/>
                <a:gridCol w="2487168"/>
              </a:tblGrid>
              <a:tr h="700278">
                <a:tc>
                  <a:txBody>
                    <a:bodyPr/>
                    <a:lstStyle/>
                    <a:p>
                      <a:pPr marL="0" marR="0" algn="ctr">
                        <a:lnSpc>
                          <a:spcPct val="115000"/>
                        </a:lnSpc>
                        <a:spcBef>
                          <a:spcPts val="0"/>
                        </a:spcBef>
                        <a:spcAft>
                          <a:spcPts val="0"/>
                        </a:spcAft>
                      </a:pPr>
                      <a:r>
                        <a:rPr lang="en-US" sz="900" dirty="0">
                          <a:effectLst/>
                        </a:rPr>
                        <a:t>Customer</a:t>
                      </a:r>
                      <a:br>
                        <a:rPr lang="en-US" sz="900" dirty="0">
                          <a:effectLst/>
                        </a:rPr>
                      </a:br>
                      <a:r>
                        <a:rPr lang="en-US" sz="900" dirty="0">
                          <a:effectLst/>
                        </a:rPr>
                        <a:t>(per month)</a:t>
                      </a:r>
                      <a:br>
                        <a:rPr lang="en-US" sz="900" dirty="0">
                          <a:effectLst/>
                        </a:rPr>
                      </a:br>
                      <a:r>
                        <a:rPr lang="en-US" sz="900" dirty="0">
                          <a:effectLst/>
                        </a:rPr>
                        <a:t>$18.19 </a:t>
                      </a:r>
                      <a:endParaRPr lang="en-US" sz="1100" dirty="0">
                        <a:solidFill>
                          <a:schemeClr val="bg1"/>
                        </a:solidFill>
                        <a:effectLst/>
                        <a:latin typeface="Calibri"/>
                        <a:ea typeface="Calibri"/>
                        <a:cs typeface="Times New Roman"/>
                      </a:endParaRPr>
                    </a:p>
                  </a:txBody>
                  <a:tcPr marL="19050" marR="19050" marT="19050" marB="1905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900" dirty="0">
                          <a:effectLst/>
                        </a:rPr>
                        <a:t>Distribution Energy</a:t>
                      </a:r>
                      <a:br>
                        <a:rPr lang="en-US" sz="900" dirty="0">
                          <a:effectLst/>
                        </a:rPr>
                      </a:br>
                      <a:r>
                        <a:rPr lang="en-US" sz="900" dirty="0">
                          <a:effectLst/>
                        </a:rPr>
                        <a:t>First 2,000 kWh</a:t>
                      </a:r>
                      <a:br>
                        <a:rPr lang="en-US" sz="900" dirty="0">
                          <a:effectLst/>
                        </a:rPr>
                      </a:br>
                      <a:r>
                        <a:rPr lang="en-US" sz="900" dirty="0">
                          <a:effectLst/>
                        </a:rPr>
                        <a:t>(per kWh)</a:t>
                      </a:r>
                      <a:br>
                        <a:rPr lang="en-US" sz="900" dirty="0">
                          <a:effectLst/>
                        </a:rPr>
                      </a:br>
                      <a:r>
                        <a:rPr lang="en-US" sz="900" dirty="0">
                          <a:effectLst/>
                        </a:rPr>
                        <a:t>$0.02419</a:t>
                      </a:r>
                      <a:endParaRPr lang="en-US" sz="1100" dirty="0">
                        <a:solidFill>
                          <a:schemeClr val="bg1"/>
                        </a:solidFill>
                        <a:effectLst/>
                        <a:latin typeface="Calibri"/>
                        <a:ea typeface="Calibri"/>
                        <a:cs typeface="Times New Roman"/>
                      </a:endParaRPr>
                    </a:p>
                  </a:txBody>
                  <a:tcPr marL="19050" marR="19050" marT="19050" marB="1905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900" dirty="0">
                          <a:effectLst/>
                        </a:rPr>
                        <a:t>Distribution Energy</a:t>
                      </a:r>
                      <a:br>
                        <a:rPr lang="en-US" sz="900" dirty="0">
                          <a:effectLst/>
                        </a:rPr>
                      </a:br>
                      <a:r>
                        <a:rPr lang="en-US" sz="900" dirty="0">
                          <a:effectLst/>
                        </a:rPr>
                        <a:t>Next 150 hours of kW</a:t>
                      </a:r>
                      <a:br>
                        <a:rPr lang="en-US" sz="900" dirty="0">
                          <a:effectLst/>
                        </a:rPr>
                      </a:br>
                      <a:r>
                        <a:rPr lang="en-US" sz="900" dirty="0">
                          <a:effectLst/>
                        </a:rPr>
                        <a:t>(per kWh)</a:t>
                      </a:r>
                      <a:br>
                        <a:rPr lang="en-US" sz="900" dirty="0">
                          <a:effectLst/>
                        </a:rPr>
                      </a:br>
                      <a:r>
                        <a:rPr lang="en-US" sz="900" dirty="0">
                          <a:effectLst/>
                        </a:rPr>
                        <a:t>$0.01914</a:t>
                      </a:r>
                      <a:endParaRPr lang="en-US" sz="1100" dirty="0">
                        <a:solidFill>
                          <a:schemeClr val="bg1"/>
                        </a:solidFill>
                        <a:effectLst/>
                        <a:latin typeface="Calibri"/>
                        <a:ea typeface="Calibri"/>
                        <a:cs typeface="Times New Roman"/>
                      </a:endParaRPr>
                    </a:p>
                  </a:txBody>
                  <a:tcPr marL="19050" marR="19050" marT="19050" marB="19050" anchor="ctr">
                    <a:solidFill>
                      <a:schemeClr val="accent3">
                        <a:lumMod val="40000"/>
                        <a:lumOff val="60000"/>
                      </a:schemeClr>
                    </a:solidFill>
                  </a:tcPr>
                </a:tc>
              </a:tr>
              <a:tr h="700278">
                <a:tc>
                  <a:txBody>
                    <a:bodyPr/>
                    <a:lstStyle/>
                    <a:p>
                      <a:pPr marL="0" marR="0" algn="ctr">
                        <a:lnSpc>
                          <a:spcPct val="115000"/>
                        </a:lnSpc>
                        <a:spcBef>
                          <a:spcPts val="0"/>
                        </a:spcBef>
                        <a:spcAft>
                          <a:spcPts val="0"/>
                        </a:spcAft>
                      </a:pPr>
                      <a:r>
                        <a:rPr lang="en-US" sz="900" dirty="0">
                          <a:effectLst/>
                        </a:rPr>
                        <a:t>Distribution Energy</a:t>
                      </a:r>
                      <a:br>
                        <a:rPr lang="en-US" sz="900" dirty="0">
                          <a:effectLst/>
                        </a:rPr>
                      </a:br>
                      <a:r>
                        <a:rPr lang="en-US" sz="900" dirty="0">
                          <a:effectLst/>
                        </a:rPr>
                        <a:t>Each additional kWh</a:t>
                      </a:r>
                      <a:br>
                        <a:rPr lang="en-US" sz="900" dirty="0">
                          <a:effectLst/>
                        </a:rPr>
                      </a:br>
                      <a:r>
                        <a:rPr lang="en-US" sz="900" dirty="0">
                          <a:effectLst/>
                        </a:rPr>
                        <a:t>(per kWh)</a:t>
                      </a:r>
                      <a:br>
                        <a:rPr lang="en-US" sz="900" dirty="0">
                          <a:effectLst/>
                        </a:rPr>
                      </a:br>
                      <a:r>
                        <a:rPr lang="en-US" sz="900" dirty="0">
                          <a:effectLst/>
                        </a:rPr>
                        <a:t>$0.01727</a:t>
                      </a:r>
                      <a:endParaRPr lang="en-US" sz="1100" dirty="0">
                        <a:solidFill>
                          <a:schemeClr val="bg1"/>
                        </a:solidFill>
                        <a:effectLst/>
                        <a:latin typeface="Calibri"/>
                        <a:ea typeface="Calibri"/>
                        <a:cs typeface="Times New Roman"/>
                      </a:endParaRPr>
                    </a:p>
                  </a:txBody>
                  <a:tcPr marL="19050" marR="19050" marT="19050" marB="1905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900" dirty="0">
                          <a:effectLst/>
                        </a:rPr>
                        <a:t>Distribution Demand</a:t>
                      </a:r>
                      <a:br>
                        <a:rPr lang="en-US" sz="900" dirty="0">
                          <a:effectLst/>
                        </a:rPr>
                      </a:br>
                      <a:r>
                        <a:rPr lang="en-US" sz="900" dirty="0">
                          <a:effectLst/>
                        </a:rPr>
                        <a:t>Greater than 10 kW</a:t>
                      </a:r>
                      <a:br>
                        <a:rPr lang="en-US" sz="900" dirty="0">
                          <a:effectLst/>
                        </a:rPr>
                      </a:br>
                      <a:r>
                        <a:rPr lang="en-US" sz="900" dirty="0">
                          <a:effectLst/>
                        </a:rPr>
                        <a:t>(per kW) </a:t>
                      </a:r>
                      <a:br>
                        <a:rPr lang="en-US" sz="900" dirty="0">
                          <a:effectLst/>
                        </a:rPr>
                      </a:br>
                      <a:r>
                        <a:rPr lang="en-US" sz="900" dirty="0">
                          <a:effectLst/>
                        </a:rPr>
                        <a:t>$9.43 </a:t>
                      </a:r>
                      <a:endParaRPr lang="en-US" sz="1100" dirty="0">
                        <a:solidFill>
                          <a:schemeClr val="bg1"/>
                        </a:solidFill>
                        <a:effectLst/>
                        <a:latin typeface="Calibri"/>
                        <a:ea typeface="Calibri"/>
                        <a:cs typeface="Times New Roman"/>
                      </a:endParaRPr>
                    </a:p>
                  </a:txBody>
                  <a:tcPr marL="19050" marR="19050" marT="19050" marB="1905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900" dirty="0">
                          <a:effectLst/>
                        </a:rPr>
                        <a:t>Transition Energy</a:t>
                      </a:r>
                      <a:br>
                        <a:rPr lang="en-US" sz="900" dirty="0">
                          <a:effectLst/>
                        </a:rPr>
                      </a:br>
                      <a:r>
                        <a:rPr lang="en-US" sz="900" dirty="0">
                          <a:effectLst/>
                        </a:rPr>
                        <a:t>First 2,000 kWh</a:t>
                      </a:r>
                      <a:br>
                        <a:rPr lang="en-US" sz="900" dirty="0">
                          <a:effectLst/>
                        </a:rPr>
                      </a:br>
                      <a:r>
                        <a:rPr lang="en-US" sz="900" dirty="0">
                          <a:effectLst/>
                        </a:rPr>
                        <a:t>(per kWh)</a:t>
                      </a:r>
                      <a:br>
                        <a:rPr lang="en-US" sz="900" dirty="0">
                          <a:effectLst/>
                        </a:rPr>
                      </a:br>
                      <a:r>
                        <a:rPr lang="en-US" sz="900" dirty="0">
                          <a:effectLst/>
                        </a:rPr>
                        <a:t>$0.00783 </a:t>
                      </a:r>
                      <a:endParaRPr lang="en-US" sz="1100" dirty="0">
                        <a:solidFill>
                          <a:schemeClr val="bg1"/>
                        </a:solidFill>
                        <a:effectLst/>
                        <a:latin typeface="Calibri"/>
                        <a:ea typeface="Calibri"/>
                        <a:cs typeface="Times New Roman"/>
                      </a:endParaRPr>
                    </a:p>
                  </a:txBody>
                  <a:tcPr marL="19050" marR="19050" marT="19050" marB="19050" anchor="ctr">
                    <a:solidFill>
                      <a:schemeClr val="accent3">
                        <a:lumMod val="40000"/>
                        <a:lumOff val="60000"/>
                      </a:schemeClr>
                    </a:solidFill>
                  </a:tcPr>
                </a:tc>
              </a:tr>
              <a:tr h="700278">
                <a:tc>
                  <a:txBody>
                    <a:bodyPr/>
                    <a:lstStyle/>
                    <a:p>
                      <a:pPr marL="0" marR="0" algn="ctr">
                        <a:lnSpc>
                          <a:spcPct val="115000"/>
                        </a:lnSpc>
                        <a:spcBef>
                          <a:spcPts val="0"/>
                        </a:spcBef>
                        <a:spcAft>
                          <a:spcPts val="0"/>
                        </a:spcAft>
                      </a:pPr>
                      <a:r>
                        <a:rPr lang="en-US" sz="900">
                          <a:effectLst/>
                        </a:rPr>
                        <a:t>Transition Energy</a:t>
                      </a:r>
                      <a:br>
                        <a:rPr lang="en-US" sz="900">
                          <a:effectLst/>
                        </a:rPr>
                      </a:br>
                      <a:r>
                        <a:rPr lang="en-US" sz="900">
                          <a:effectLst/>
                        </a:rPr>
                        <a:t>Next 150 hours of kW</a:t>
                      </a:r>
                      <a:br>
                        <a:rPr lang="en-US" sz="900">
                          <a:effectLst/>
                        </a:rPr>
                      </a:br>
                      <a:r>
                        <a:rPr lang="en-US" sz="900">
                          <a:effectLst/>
                        </a:rPr>
                        <a:t>(per kWh)</a:t>
                      </a:r>
                      <a:br>
                        <a:rPr lang="en-US" sz="900">
                          <a:effectLst/>
                        </a:rPr>
                      </a:br>
                      <a:r>
                        <a:rPr lang="en-US" sz="900">
                          <a:effectLst/>
                        </a:rPr>
                        <a:t>$0.00783 </a:t>
                      </a:r>
                      <a:endParaRPr lang="en-US" sz="1100">
                        <a:solidFill>
                          <a:schemeClr val="bg1"/>
                        </a:solidFill>
                        <a:effectLst/>
                        <a:latin typeface="Calibri"/>
                        <a:ea typeface="Calibri"/>
                        <a:cs typeface="Times New Roman"/>
                      </a:endParaRPr>
                    </a:p>
                  </a:txBody>
                  <a:tcPr marL="19050" marR="19050" marT="19050" marB="1905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900" dirty="0">
                          <a:effectLst/>
                        </a:rPr>
                        <a:t>Transition Energy</a:t>
                      </a:r>
                      <a:br>
                        <a:rPr lang="en-US" sz="900" dirty="0">
                          <a:effectLst/>
                        </a:rPr>
                      </a:br>
                      <a:r>
                        <a:rPr lang="en-US" sz="900" dirty="0">
                          <a:effectLst/>
                        </a:rPr>
                        <a:t>Each additional kWh</a:t>
                      </a:r>
                      <a:br>
                        <a:rPr lang="en-US" sz="900" dirty="0">
                          <a:effectLst/>
                        </a:rPr>
                      </a:br>
                      <a:r>
                        <a:rPr lang="en-US" sz="900" dirty="0">
                          <a:effectLst/>
                        </a:rPr>
                        <a:t>(per kWh)</a:t>
                      </a:r>
                      <a:br>
                        <a:rPr lang="en-US" sz="900" dirty="0">
                          <a:effectLst/>
                        </a:rPr>
                      </a:br>
                      <a:r>
                        <a:rPr lang="en-US" sz="900" dirty="0">
                          <a:effectLst/>
                        </a:rPr>
                        <a:t>$0.00783 </a:t>
                      </a:r>
                      <a:endParaRPr lang="en-US" sz="1100" dirty="0">
                        <a:solidFill>
                          <a:schemeClr val="bg1"/>
                        </a:solidFill>
                        <a:effectLst/>
                        <a:latin typeface="Calibri"/>
                        <a:ea typeface="Calibri"/>
                        <a:cs typeface="Times New Roman"/>
                      </a:endParaRPr>
                    </a:p>
                  </a:txBody>
                  <a:tcPr marL="19050" marR="19050" marT="19050" marB="1905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900" dirty="0">
                          <a:effectLst/>
                        </a:rPr>
                        <a:t>Transition Demand</a:t>
                      </a:r>
                      <a:br>
                        <a:rPr lang="en-US" sz="900" dirty="0">
                          <a:effectLst/>
                        </a:rPr>
                      </a:br>
                      <a:r>
                        <a:rPr lang="en-US" sz="900" dirty="0">
                          <a:effectLst/>
                        </a:rPr>
                        <a:t>(per kW)</a:t>
                      </a:r>
                      <a:br>
                        <a:rPr lang="en-US" sz="900" dirty="0">
                          <a:effectLst/>
                        </a:rPr>
                      </a:br>
                      <a:r>
                        <a:rPr lang="en-US" sz="900" dirty="0">
                          <a:effectLst/>
                        </a:rPr>
                        <a:t>No Charge </a:t>
                      </a:r>
                      <a:endParaRPr lang="en-US" sz="1100" dirty="0">
                        <a:solidFill>
                          <a:schemeClr val="bg1"/>
                        </a:solidFill>
                        <a:effectLst/>
                        <a:latin typeface="Calibri"/>
                        <a:ea typeface="Calibri"/>
                        <a:cs typeface="Times New Roman"/>
                      </a:endParaRPr>
                    </a:p>
                  </a:txBody>
                  <a:tcPr marL="19050" marR="19050" marT="19050" marB="19050" anchor="ctr">
                    <a:solidFill>
                      <a:schemeClr val="accent3">
                        <a:lumMod val="40000"/>
                        <a:lumOff val="60000"/>
                      </a:schemeClr>
                    </a:solidFill>
                  </a:tcPr>
                </a:tc>
              </a:tr>
              <a:tr h="700278">
                <a:tc>
                  <a:txBody>
                    <a:bodyPr/>
                    <a:lstStyle/>
                    <a:p>
                      <a:pPr marL="0" marR="0" algn="ctr">
                        <a:lnSpc>
                          <a:spcPct val="115000"/>
                        </a:lnSpc>
                        <a:spcBef>
                          <a:spcPts val="0"/>
                        </a:spcBef>
                        <a:spcAft>
                          <a:spcPts val="0"/>
                        </a:spcAft>
                      </a:pPr>
                      <a:r>
                        <a:rPr lang="en-US" sz="900">
                          <a:effectLst/>
                        </a:rPr>
                        <a:t>Transmission Demand</a:t>
                      </a:r>
                      <a:br>
                        <a:rPr lang="en-US" sz="900">
                          <a:effectLst/>
                        </a:rPr>
                      </a:br>
                      <a:r>
                        <a:rPr lang="en-US" sz="900">
                          <a:effectLst/>
                        </a:rPr>
                        <a:t>Greater than 10kW</a:t>
                      </a:r>
                      <a:br>
                        <a:rPr lang="en-US" sz="900">
                          <a:effectLst/>
                        </a:rPr>
                      </a:br>
                      <a:r>
                        <a:rPr lang="en-US" sz="900">
                          <a:effectLst/>
                        </a:rPr>
                        <a:t>(per kW)</a:t>
                      </a:r>
                      <a:br>
                        <a:rPr lang="en-US" sz="900">
                          <a:effectLst/>
                        </a:rPr>
                      </a:br>
                      <a:r>
                        <a:rPr lang="en-US" sz="900">
                          <a:effectLst/>
                        </a:rPr>
                        <a:t>$5.54</a:t>
                      </a:r>
                      <a:endParaRPr lang="en-US" sz="1100">
                        <a:solidFill>
                          <a:schemeClr val="bg1"/>
                        </a:solidFill>
                        <a:effectLst/>
                        <a:latin typeface="Calibri"/>
                        <a:ea typeface="Calibri"/>
                        <a:cs typeface="Times New Roman"/>
                      </a:endParaRPr>
                    </a:p>
                  </a:txBody>
                  <a:tcPr marL="19050" marR="19050" marT="19050" marB="1905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900" dirty="0">
                          <a:effectLst/>
                        </a:rPr>
                        <a:t>Transmission Energy</a:t>
                      </a:r>
                      <a:br>
                        <a:rPr lang="en-US" sz="900" dirty="0">
                          <a:effectLst/>
                        </a:rPr>
                      </a:br>
                      <a:r>
                        <a:rPr lang="en-US" sz="900" dirty="0">
                          <a:effectLst/>
                        </a:rPr>
                        <a:t>First 2,000 kWh</a:t>
                      </a:r>
                      <a:br>
                        <a:rPr lang="en-US" sz="900" dirty="0">
                          <a:effectLst/>
                        </a:rPr>
                      </a:br>
                      <a:r>
                        <a:rPr lang="en-US" sz="900" dirty="0">
                          <a:effectLst/>
                        </a:rPr>
                        <a:t>(per kWh)</a:t>
                      </a:r>
                      <a:br>
                        <a:rPr lang="en-US" sz="900" dirty="0">
                          <a:effectLst/>
                        </a:rPr>
                      </a:br>
                      <a:r>
                        <a:rPr lang="en-US" sz="900" dirty="0">
                          <a:effectLst/>
                        </a:rPr>
                        <a:t>No Charge</a:t>
                      </a:r>
                      <a:endParaRPr lang="en-US" sz="1100" dirty="0">
                        <a:solidFill>
                          <a:schemeClr val="bg1"/>
                        </a:solidFill>
                        <a:effectLst/>
                        <a:latin typeface="Calibri"/>
                        <a:ea typeface="Calibri"/>
                        <a:cs typeface="Times New Roman"/>
                      </a:endParaRPr>
                    </a:p>
                  </a:txBody>
                  <a:tcPr marL="19050" marR="19050" marT="19050" marB="1905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900" dirty="0">
                          <a:effectLst/>
                        </a:rPr>
                        <a:t>Transmission Energy</a:t>
                      </a:r>
                      <a:br>
                        <a:rPr lang="en-US" sz="900" dirty="0">
                          <a:effectLst/>
                        </a:rPr>
                      </a:br>
                      <a:r>
                        <a:rPr lang="en-US" sz="900" dirty="0">
                          <a:effectLst/>
                        </a:rPr>
                        <a:t>Next 150 hours of kW</a:t>
                      </a:r>
                      <a:br>
                        <a:rPr lang="en-US" sz="900" dirty="0">
                          <a:effectLst/>
                        </a:rPr>
                      </a:br>
                      <a:r>
                        <a:rPr lang="en-US" sz="900" dirty="0">
                          <a:effectLst/>
                        </a:rPr>
                        <a:t>(per kWh)</a:t>
                      </a:r>
                      <a:br>
                        <a:rPr lang="en-US" sz="900" dirty="0">
                          <a:effectLst/>
                        </a:rPr>
                      </a:br>
                      <a:r>
                        <a:rPr lang="en-US" sz="900" dirty="0">
                          <a:effectLst/>
                        </a:rPr>
                        <a:t>No Charge</a:t>
                      </a:r>
                      <a:endParaRPr lang="en-US" sz="1100" dirty="0">
                        <a:solidFill>
                          <a:schemeClr val="bg1"/>
                        </a:solidFill>
                        <a:effectLst/>
                        <a:latin typeface="Calibri"/>
                        <a:ea typeface="Calibri"/>
                        <a:cs typeface="Times New Roman"/>
                      </a:endParaRPr>
                    </a:p>
                  </a:txBody>
                  <a:tcPr marL="19050" marR="19050" marT="19050" marB="19050" anchor="ctr">
                    <a:solidFill>
                      <a:schemeClr val="accent3">
                        <a:lumMod val="40000"/>
                        <a:lumOff val="60000"/>
                      </a:schemeClr>
                    </a:solidFill>
                  </a:tcPr>
                </a:tc>
              </a:tr>
              <a:tr h="700278">
                <a:tc>
                  <a:txBody>
                    <a:bodyPr/>
                    <a:lstStyle/>
                    <a:p>
                      <a:pPr marL="0" marR="0" algn="ctr">
                        <a:lnSpc>
                          <a:spcPct val="115000"/>
                        </a:lnSpc>
                        <a:spcBef>
                          <a:spcPts val="0"/>
                        </a:spcBef>
                        <a:spcAft>
                          <a:spcPts val="0"/>
                        </a:spcAft>
                      </a:pPr>
                      <a:r>
                        <a:rPr lang="en-US" sz="900" dirty="0">
                          <a:effectLst/>
                        </a:rPr>
                        <a:t>Transmission Energy</a:t>
                      </a:r>
                      <a:br>
                        <a:rPr lang="en-US" sz="900" dirty="0">
                          <a:effectLst/>
                        </a:rPr>
                      </a:br>
                      <a:r>
                        <a:rPr lang="en-US" sz="900" dirty="0">
                          <a:effectLst/>
                        </a:rPr>
                        <a:t>Each additional kWh</a:t>
                      </a:r>
                      <a:br>
                        <a:rPr lang="en-US" sz="900" dirty="0">
                          <a:effectLst/>
                        </a:rPr>
                      </a:br>
                      <a:r>
                        <a:rPr lang="en-US" sz="900" dirty="0">
                          <a:effectLst/>
                        </a:rPr>
                        <a:t>(per kWh)</a:t>
                      </a:r>
                      <a:br>
                        <a:rPr lang="en-US" sz="900" dirty="0">
                          <a:effectLst/>
                        </a:rPr>
                      </a:br>
                      <a:r>
                        <a:rPr lang="en-US" sz="900" dirty="0">
                          <a:effectLst/>
                        </a:rPr>
                        <a:t>No Charge </a:t>
                      </a:r>
                      <a:endParaRPr lang="en-US" sz="1100" dirty="0">
                        <a:solidFill>
                          <a:schemeClr val="bg1"/>
                        </a:solidFill>
                        <a:effectLst/>
                        <a:latin typeface="Calibri"/>
                        <a:ea typeface="Calibri"/>
                        <a:cs typeface="Times New Roman"/>
                      </a:endParaRPr>
                    </a:p>
                  </a:txBody>
                  <a:tcPr marL="19050" marR="19050" marT="19050" marB="1905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900" dirty="0">
                          <a:effectLst/>
                        </a:rPr>
                        <a:t>Energy Conservation</a:t>
                      </a:r>
                      <a:br>
                        <a:rPr lang="en-US" sz="900" dirty="0">
                          <a:effectLst/>
                        </a:rPr>
                      </a:br>
                      <a:r>
                        <a:rPr lang="en-US" sz="900" dirty="0">
                          <a:effectLst/>
                        </a:rPr>
                        <a:t>(per kWh)</a:t>
                      </a:r>
                      <a:br>
                        <a:rPr lang="en-US" sz="900" dirty="0">
                          <a:effectLst/>
                        </a:rPr>
                      </a:br>
                      <a:r>
                        <a:rPr lang="en-US" sz="900" dirty="0">
                          <a:effectLst/>
                        </a:rPr>
                        <a:t>$0.00250 </a:t>
                      </a:r>
                      <a:endParaRPr lang="en-US" sz="1100" dirty="0">
                        <a:solidFill>
                          <a:schemeClr val="bg1"/>
                        </a:solidFill>
                        <a:effectLst/>
                        <a:latin typeface="Calibri"/>
                        <a:ea typeface="Calibri"/>
                        <a:cs typeface="Times New Roman"/>
                      </a:endParaRPr>
                    </a:p>
                  </a:txBody>
                  <a:tcPr marL="19050" marR="19050" marT="19050" marB="1905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900" dirty="0">
                          <a:effectLst/>
                        </a:rPr>
                        <a:t>Renewable Energy</a:t>
                      </a:r>
                      <a:br>
                        <a:rPr lang="en-US" sz="900" dirty="0">
                          <a:effectLst/>
                        </a:rPr>
                      </a:br>
                      <a:r>
                        <a:rPr lang="en-US" sz="900" dirty="0">
                          <a:effectLst/>
                        </a:rPr>
                        <a:t>(per kWh)</a:t>
                      </a:r>
                      <a:br>
                        <a:rPr lang="en-US" sz="900" dirty="0">
                          <a:effectLst/>
                        </a:rPr>
                      </a:br>
                      <a:r>
                        <a:rPr lang="en-US" sz="900" dirty="0">
                          <a:effectLst/>
                        </a:rPr>
                        <a:t>$0.00050 </a:t>
                      </a:r>
                      <a:endParaRPr lang="en-US" sz="1100" dirty="0">
                        <a:solidFill>
                          <a:schemeClr val="bg1"/>
                        </a:solidFill>
                        <a:effectLst/>
                        <a:latin typeface="Calibri"/>
                        <a:ea typeface="Calibri"/>
                        <a:cs typeface="Times New Roman"/>
                      </a:endParaRPr>
                    </a:p>
                  </a:txBody>
                  <a:tcPr marL="19050" marR="19050" marT="19050" marB="19050" anchor="ctr">
                    <a:solidFill>
                      <a:schemeClr val="accent3">
                        <a:lumMod val="40000"/>
                        <a:lumOff val="60000"/>
                      </a:schemeClr>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022777315"/>
              </p:ext>
            </p:extLst>
          </p:nvPr>
        </p:nvGraphicFramePr>
        <p:xfrm>
          <a:off x="18935700" y="1700720"/>
          <a:ext cx="7848600" cy="3502914"/>
        </p:xfrm>
        <a:graphic>
          <a:graphicData uri="http://schemas.openxmlformats.org/drawingml/2006/table">
            <a:tbl>
              <a:tblPr firstRow="1" firstCol="1" bandRow="1">
                <a:tableStyleId>{5940675A-B579-460E-94D1-54222C63F5DA}</a:tableStyleId>
              </a:tblPr>
              <a:tblGrid>
                <a:gridCol w="2668524"/>
                <a:gridCol w="2668524"/>
                <a:gridCol w="2511552"/>
              </a:tblGrid>
              <a:tr h="625811">
                <a:tc>
                  <a:txBody>
                    <a:bodyPr/>
                    <a:lstStyle/>
                    <a:p>
                      <a:pPr marL="0" marR="0" algn="ctr">
                        <a:lnSpc>
                          <a:spcPct val="115000"/>
                        </a:lnSpc>
                        <a:spcBef>
                          <a:spcPts val="0"/>
                        </a:spcBef>
                        <a:spcAft>
                          <a:spcPts val="0"/>
                        </a:spcAft>
                      </a:pPr>
                      <a:r>
                        <a:rPr lang="en-US" sz="900" dirty="0">
                          <a:effectLst/>
                        </a:rPr>
                        <a:t>Customer</a:t>
                      </a:r>
                      <a:br>
                        <a:rPr lang="en-US" sz="900" dirty="0">
                          <a:effectLst/>
                        </a:rPr>
                      </a:br>
                      <a:r>
                        <a:rPr lang="en-US" sz="900" dirty="0">
                          <a:effectLst/>
                        </a:rPr>
                        <a:t>(per month)</a:t>
                      </a:r>
                      <a:br>
                        <a:rPr lang="en-US" sz="900" dirty="0">
                          <a:effectLst/>
                        </a:rPr>
                      </a:br>
                      <a:r>
                        <a:rPr lang="en-US" sz="900" dirty="0">
                          <a:effectLst/>
                        </a:rPr>
                        <a:t>$18.19 </a:t>
                      </a:r>
                      <a:endParaRPr lang="en-US" sz="1100" dirty="0">
                        <a:effectLst/>
                        <a:latin typeface="Calibri"/>
                        <a:ea typeface="Calibri"/>
                        <a:cs typeface="Times New Roman"/>
                      </a:endParaRPr>
                    </a:p>
                  </a:txBody>
                  <a:tcPr marL="19050" marR="19050" marT="19050" marB="1905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900">
                          <a:effectLst/>
                        </a:rPr>
                        <a:t>Distribution Energy</a:t>
                      </a:r>
                      <a:br>
                        <a:rPr lang="en-US" sz="900">
                          <a:effectLst/>
                        </a:rPr>
                      </a:br>
                      <a:r>
                        <a:rPr lang="en-US" sz="900">
                          <a:effectLst/>
                        </a:rPr>
                        <a:t>First 2,000 kWh</a:t>
                      </a:r>
                      <a:br>
                        <a:rPr lang="en-US" sz="900">
                          <a:effectLst/>
                        </a:rPr>
                      </a:br>
                      <a:r>
                        <a:rPr lang="en-US" sz="900">
                          <a:effectLst/>
                        </a:rPr>
                        <a:t>(per kWh)</a:t>
                      </a:r>
                      <a:br>
                        <a:rPr lang="en-US" sz="900">
                          <a:effectLst/>
                        </a:rPr>
                      </a:br>
                      <a:r>
                        <a:rPr lang="en-US" sz="900">
                          <a:effectLst/>
                        </a:rPr>
                        <a:t>$0.03412</a:t>
                      </a:r>
                      <a:endParaRPr lang="en-US" sz="1100">
                        <a:effectLst/>
                        <a:latin typeface="Calibri"/>
                        <a:ea typeface="Calibri"/>
                        <a:cs typeface="Times New Roman"/>
                      </a:endParaRPr>
                    </a:p>
                  </a:txBody>
                  <a:tcPr marL="19050" marR="19050" marT="19050" marB="1905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900">
                          <a:effectLst/>
                        </a:rPr>
                        <a:t>Distribution Energy</a:t>
                      </a:r>
                      <a:br>
                        <a:rPr lang="en-US" sz="900">
                          <a:effectLst/>
                        </a:rPr>
                      </a:br>
                      <a:r>
                        <a:rPr lang="en-US" sz="900">
                          <a:effectLst/>
                        </a:rPr>
                        <a:t>Next 150 hours of kW</a:t>
                      </a:r>
                      <a:br>
                        <a:rPr lang="en-US" sz="900">
                          <a:effectLst/>
                        </a:rPr>
                      </a:br>
                      <a:r>
                        <a:rPr lang="en-US" sz="900">
                          <a:effectLst/>
                        </a:rPr>
                        <a:t>(per kWh)</a:t>
                      </a:r>
                      <a:br>
                        <a:rPr lang="en-US" sz="900">
                          <a:effectLst/>
                        </a:rPr>
                      </a:br>
                      <a:r>
                        <a:rPr lang="en-US" sz="900">
                          <a:effectLst/>
                        </a:rPr>
                        <a:t>$0.02087</a:t>
                      </a:r>
                      <a:endParaRPr lang="en-US" sz="1100">
                        <a:effectLst/>
                        <a:latin typeface="Calibri"/>
                        <a:ea typeface="Calibri"/>
                        <a:cs typeface="Times New Roman"/>
                      </a:endParaRPr>
                    </a:p>
                  </a:txBody>
                  <a:tcPr marL="19050" marR="19050" marT="19050" marB="19050" anchor="ctr">
                    <a:solidFill>
                      <a:schemeClr val="accent3">
                        <a:lumMod val="40000"/>
                        <a:lumOff val="60000"/>
                      </a:schemeClr>
                    </a:solidFill>
                  </a:tcPr>
                </a:tc>
              </a:tr>
              <a:tr h="625811">
                <a:tc>
                  <a:txBody>
                    <a:bodyPr/>
                    <a:lstStyle/>
                    <a:p>
                      <a:pPr marL="0" marR="0" algn="ctr">
                        <a:lnSpc>
                          <a:spcPct val="115000"/>
                        </a:lnSpc>
                        <a:spcBef>
                          <a:spcPts val="0"/>
                        </a:spcBef>
                        <a:spcAft>
                          <a:spcPts val="0"/>
                        </a:spcAft>
                      </a:pPr>
                      <a:r>
                        <a:rPr lang="en-US" sz="900" dirty="0">
                          <a:effectLst/>
                        </a:rPr>
                        <a:t>Distribution Energy</a:t>
                      </a:r>
                      <a:br>
                        <a:rPr lang="en-US" sz="900" dirty="0">
                          <a:effectLst/>
                        </a:rPr>
                      </a:br>
                      <a:r>
                        <a:rPr lang="en-US" sz="900" dirty="0">
                          <a:effectLst/>
                        </a:rPr>
                        <a:t>Each additional kWh</a:t>
                      </a:r>
                      <a:br>
                        <a:rPr lang="en-US" sz="900" dirty="0">
                          <a:effectLst/>
                        </a:rPr>
                      </a:br>
                      <a:r>
                        <a:rPr lang="en-US" sz="900" dirty="0">
                          <a:effectLst/>
                        </a:rPr>
                        <a:t>(per kWh)</a:t>
                      </a:r>
                      <a:br>
                        <a:rPr lang="en-US" sz="900" dirty="0">
                          <a:effectLst/>
                        </a:rPr>
                      </a:br>
                      <a:r>
                        <a:rPr lang="en-US" sz="900" dirty="0">
                          <a:effectLst/>
                        </a:rPr>
                        <a:t>$0.01776</a:t>
                      </a:r>
                      <a:endParaRPr lang="en-US" sz="1100" dirty="0">
                        <a:effectLst/>
                        <a:latin typeface="Calibri"/>
                        <a:ea typeface="Calibri"/>
                        <a:cs typeface="Times New Roman"/>
                      </a:endParaRPr>
                    </a:p>
                  </a:txBody>
                  <a:tcPr marL="19050" marR="19050" marT="19050" marB="1905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900">
                          <a:effectLst/>
                        </a:rPr>
                        <a:t>Distribution Demand</a:t>
                      </a:r>
                      <a:br>
                        <a:rPr lang="en-US" sz="900">
                          <a:effectLst/>
                        </a:rPr>
                      </a:br>
                      <a:r>
                        <a:rPr lang="en-US" sz="900">
                          <a:effectLst/>
                        </a:rPr>
                        <a:t>Greater than 10 kW</a:t>
                      </a:r>
                      <a:br>
                        <a:rPr lang="en-US" sz="900">
                          <a:effectLst/>
                        </a:rPr>
                      </a:br>
                      <a:r>
                        <a:rPr lang="en-US" sz="900">
                          <a:effectLst/>
                        </a:rPr>
                        <a:t>(per kW) </a:t>
                      </a:r>
                      <a:br>
                        <a:rPr lang="en-US" sz="900">
                          <a:effectLst/>
                        </a:rPr>
                      </a:br>
                      <a:r>
                        <a:rPr lang="en-US" sz="900">
                          <a:effectLst/>
                        </a:rPr>
                        <a:t>$20.22 </a:t>
                      </a:r>
                      <a:endParaRPr lang="en-US" sz="1100">
                        <a:effectLst/>
                        <a:latin typeface="Calibri"/>
                        <a:ea typeface="Calibri"/>
                        <a:cs typeface="Times New Roman"/>
                      </a:endParaRPr>
                    </a:p>
                  </a:txBody>
                  <a:tcPr marL="19050" marR="19050" marT="19050" marB="1905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900">
                          <a:effectLst/>
                        </a:rPr>
                        <a:t>Transition Energy</a:t>
                      </a:r>
                      <a:br>
                        <a:rPr lang="en-US" sz="900">
                          <a:effectLst/>
                        </a:rPr>
                      </a:br>
                      <a:r>
                        <a:rPr lang="en-US" sz="900">
                          <a:effectLst/>
                        </a:rPr>
                        <a:t>First 2,000 kWh</a:t>
                      </a:r>
                      <a:br>
                        <a:rPr lang="en-US" sz="900">
                          <a:effectLst/>
                        </a:rPr>
                      </a:br>
                      <a:r>
                        <a:rPr lang="en-US" sz="900">
                          <a:effectLst/>
                        </a:rPr>
                        <a:t>(per kWh)</a:t>
                      </a:r>
                      <a:br>
                        <a:rPr lang="en-US" sz="900">
                          <a:effectLst/>
                        </a:rPr>
                      </a:br>
                      <a:r>
                        <a:rPr lang="en-US" sz="900">
                          <a:effectLst/>
                        </a:rPr>
                        <a:t>$0.00783 </a:t>
                      </a:r>
                      <a:endParaRPr lang="en-US" sz="1100">
                        <a:effectLst/>
                        <a:latin typeface="Calibri"/>
                        <a:ea typeface="Calibri"/>
                        <a:cs typeface="Times New Roman"/>
                      </a:endParaRPr>
                    </a:p>
                  </a:txBody>
                  <a:tcPr marL="19050" marR="19050" marT="19050" marB="19050" anchor="ctr">
                    <a:solidFill>
                      <a:schemeClr val="accent3">
                        <a:lumMod val="40000"/>
                        <a:lumOff val="60000"/>
                      </a:schemeClr>
                    </a:solidFill>
                  </a:tcPr>
                </a:tc>
              </a:tr>
              <a:tr h="625811">
                <a:tc>
                  <a:txBody>
                    <a:bodyPr/>
                    <a:lstStyle/>
                    <a:p>
                      <a:pPr marL="0" marR="0" algn="ctr">
                        <a:lnSpc>
                          <a:spcPct val="115000"/>
                        </a:lnSpc>
                        <a:spcBef>
                          <a:spcPts val="0"/>
                        </a:spcBef>
                        <a:spcAft>
                          <a:spcPts val="0"/>
                        </a:spcAft>
                      </a:pPr>
                      <a:r>
                        <a:rPr lang="en-US" sz="900">
                          <a:effectLst/>
                        </a:rPr>
                        <a:t>Transition Energy</a:t>
                      </a:r>
                      <a:br>
                        <a:rPr lang="en-US" sz="900">
                          <a:effectLst/>
                        </a:rPr>
                      </a:br>
                      <a:r>
                        <a:rPr lang="en-US" sz="900">
                          <a:effectLst/>
                        </a:rPr>
                        <a:t>Next 150 hours of kW</a:t>
                      </a:r>
                      <a:br>
                        <a:rPr lang="en-US" sz="900">
                          <a:effectLst/>
                        </a:rPr>
                      </a:br>
                      <a:r>
                        <a:rPr lang="en-US" sz="900">
                          <a:effectLst/>
                        </a:rPr>
                        <a:t>(per kWh)</a:t>
                      </a:r>
                      <a:br>
                        <a:rPr lang="en-US" sz="900">
                          <a:effectLst/>
                        </a:rPr>
                      </a:br>
                      <a:r>
                        <a:rPr lang="en-US" sz="900">
                          <a:effectLst/>
                        </a:rPr>
                        <a:t>$0.00783 </a:t>
                      </a:r>
                      <a:endParaRPr lang="en-US" sz="1100">
                        <a:effectLst/>
                        <a:latin typeface="Calibri"/>
                        <a:ea typeface="Calibri"/>
                        <a:cs typeface="Times New Roman"/>
                      </a:endParaRPr>
                    </a:p>
                  </a:txBody>
                  <a:tcPr marL="19050" marR="19050" marT="19050" marB="1905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900">
                          <a:effectLst/>
                        </a:rPr>
                        <a:t>Transition Energy</a:t>
                      </a:r>
                      <a:br>
                        <a:rPr lang="en-US" sz="900">
                          <a:effectLst/>
                        </a:rPr>
                      </a:br>
                      <a:r>
                        <a:rPr lang="en-US" sz="900">
                          <a:effectLst/>
                        </a:rPr>
                        <a:t>Each additional kWh</a:t>
                      </a:r>
                      <a:br>
                        <a:rPr lang="en-US" sz="900">
                          <a:effectLst/>
                        </a:rPr>
                      </a:br>
                      <a:r>
                        <a:rPr lang="en-US" sz="900">
                          <a:effectLst/>
                        </a:rPr>
                        <a:t>(per kWh)</a:t>
                      </a:r>
                      <a:br>
                        <a:rPr lang="en-US" sz="900">
                          <a:effectLst/>
                        </a:rPr>
                      </a:br>
                      <a:r>
                        <a:rPr lang="en-US" sz="900">
                          <a:effectLst/>
                        </a:rPr>
                        <a:t>$0.00783 </a:t>
                      </a:r>
                      <a:endParaRPr lang="en-US" sz="1100">
                        <a:effectLst/>
                        <a:latin typeface="Calibri"/>
                        <a:ea typeface="Calibri"/>
                        <a:cs typeface="Times New Roman"/>
                      </a:endParaRPr>
                    </a:p>
                  </a:txBody>
                  <a:tcPr marL="19050" marR="19050" marT="19050" marB="1905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900">
                          <a:effectLst/>
                        </a:rPr>
                        <a:t>Transition Demand</a:t>
                      </a:r>
                      <a:br>
                        <a:rPr lang="en-US" sz="900">
                          <a:effectLst/>
                        </a:rPr>
                      </a:br>
                      <a:r>
                        <a:rPr lang="en-US" sz="900">
                          <a:effectLst/>
                        </a:rPr>
                        <a:t>(per kW)</a:t>
                      </a:r>
                      <a:br>
                        <a:rPr lang="en-US" sz="900">
                          <a:effectLst/>
                        </a:rPr>
                      </a:br>
                      <a:r>
                        <a:rPr lang="en-US" sz="900">
                          <a:effectLst/>
                        </a:rPr>
                        <a:t>No Charge </a:t>
                      </a:r>
                      <a:endParaRPr lang="en-US" sz="1100">
                        <a:effectLst/>
                        <a:latin typeface="Calibri"/>
                        <a:ea typeface="Calibri"/>
                        <a:cs typeface="Times New Roman"/>
                      </a:endParaRPr>
                    </a:p>
                  </a:txBody>
                  <a:tcPr marL="19050" marR="19050" marT="19050" marB="19050" anchor="ctr">
                    <a:solidFill>
                      <a:schemeClr val="accent3">
                        <a:lumMod val="40000"/>
                        <a:lumOff val="60000"/>
                      </a:schemeClr>
                    </a:solidFill>
                  </a:tcPr>
                </a:tc>
              </a:tr>
              <a:tr h="773354">
                <a:tc>
                  <a:txBody>
                    <a:bodyPr/>
                    <a:lstStyle/>
                    <a:p>
                      <a:pPr marL="0" marR="0" algn="ctr">
                        <a:lnSpc>
                          <a:spcPct val="115000"/>
                        </a:lnSpc>
                        <a:spcBef>
                          <a:spcPts val="0"/>
                        </a:spcBef>
                        <a:spcAft>
                          <a:spcPts val="0"/>
                        </a:spcAft>
                      </a:pPr>
                      <a:r>
                        <a:rPr lang="en-US" sz="900">
                          <a:effectLst/>
                        </a:rPr>
                        <a:t>Transmission Demand</a:t>
                      </a:r>
                      <a:br>
                        <a:rPr lang="en-US" sz="900">
                          <a:effectLst/>
                        </a:rPr>
                      </a:br>
                      <a:r>
                        <a:rPr lang="en-US" sz="900">
                          <a:effectLst/>
                        </a:rPr>
                        <a:t>Greater than 10kW</a:t>
                      </a:r>
                      <a:br>
                        <a:rPr lang="en-US" sz="900">
                          <a:effectLst/>
                        </a:rPr>
                      </a:br>
                      <a:r>
                        <a:rPr lang="en-US" sz="900">
                          <a:effectLst/>
                        </a:rPr>
                        <a:t>(per kW)</a:t>
                      </a:r>
                      <a:br>
                        <a:rPr lang="en-US" sz="900">
                          <a:effectLst/>
                        </a:rPr>
                      </a:br>
                      <a:r>
                        <a:rPr lang="en-US" sz="900">
                          <a:effectLst/>
                        </a:rPr>
                        <a:t>$14.68</a:t>
                      </a:r>
                      <a:endParaRPr lang="en-US" sz="1100">
                        <a:effectLst/>
                        <a:latin typeface="Calibri"/>
                        <a:ea typeface="Calibri"/>
                        <a:cs typeface="Times New Roman"/>
                      </a:endParaRPr>
                    </a:p>
                  </a:txBody>
                  <a:tcPr marL="19050" marR="19050" marT="19050" marB="1905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900" dirty="0">
                          <a:effectLst/>
                        </a:rPr>
                        <a:t>Transmission</a:t>
                      </a:r>
                      <a:br>
                        <a:rPr lang="en-US" sz="900" dirty="0">
                          <a:effectLst/>
                        </a:rPr>
                      </a:br>
                      <a:r>
                        <a:rPr lang="en-US" sz="900" dirty="0">
                          <a:effectLst/>
                        </a:rPr>
                        <a:t>Energy</a:t>
                      </a:r>
                      <a:br>
                        <a:rPr lang="en-US" sz="900" dirty="0">
                          <a:effectLst/>
                        </a:rPr>
                      </a:br>
                      <a:r>
                        <a:rPr lang="en-US" sz="900" dirty="0">
                          <a:effectLst/>
                        </a:rPr>
                        <a:t>First 2,000 kWh</a:t>
                      </a:r>
                      <a:br>
                        <a:rPr lang="en-US" sz="900" dirty="0">
                          <a:effectLst/>
                        </a:rPr>
                      </a:br>
                      <a:r>
                        <a:rPr lang="en-US" sz="900" dirty="0">
                          <a:effectLst/>
                        </a:rPr>
                        <a:t>(per kWh)</a:t>
                      </a:r>
                      <a:br>
                        <a:rPr lang="en-US" sz="900" dirty="0">
                          <a:effectLst/>
                        </a:rPr>
                      </a:br>
                      <a:r>
                        <a:rPr lang="en-US" sz="900" dirty="0">
                          <a:effectLst/>
                        </a:rPr>
                        <a:t>No Charge</a:t>
                      </a:r>
                      <a:endParaRPr lang="en-US" sz="1100" dirty="0">
                        <a:effectLst/>
                        <a:latin typeface="Calibri"/>
                        <a:ea typeface="Calibri"/>
                        <a:cs typeface="Times New Roman"/>
                      </a:endParaRPr>
                    </a:p>
                  </a:txBody>
                  <a:tcPr marL="19050" marR="19050" marT="19050" marB="1905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900">
                          <a:effectLst/>
                        </a:rPr>
                        <a:t>Transmission Energy</a:t>
                      </a:r>
                      <a:br>
                        <a:rPr lang="en-US" sz="900">
                          <a:effectLst/>
                        </a:rPr>
                      </a:br>
                      <a:r>
                        <a:rPr lang="en-US" sz="900">
                          <a:effectLst/>
                        </a:rPr>
                        <a:t>Next 150 hours of kW</a:t>
                      </a:r>
                      <a:br>
                        <a:rPr lang="en-US" sz="900">
                          <a:effectLst/>
                        </a:rPr>
                      </a:br>
                      <a:r>
                        <a:rPr lang="en-US" sz="900">
                          <a:effectLst/>
                        </a:rPr>
                        <a:t>(per kWh)</a:t>
                      </a:r>
                      <a:br>
                        <a:rPr lang="en-US" sz="900">
                          <a:effectLst/>
                        </a:rPr>
                      </a:br>
                      <a:r>
                        <a:rPr lang="en-US" sz="900">
                          <a:effectLst/>
                        </a:rPr>
                        <a:t>No Charge</a:t>
                      </a:r>
                      <a:endParaRPr lang="en-US" sz="1100">
                        <a:effectLst/>
                        <a:latin typeface="Calibri"/>
                        <a:ea typeface="Calibri"/>
                        <a:cs typeface="Times New Roman"/>
                      </a:endParaRPr>
                    </a:p>
                  </a:txBody>
                  <a:tcPr marL="19050" marR="19050" marT="19050" marB="19050" anchor="ctr">
                    <a:solidFill>
                      <a:schemeClr val="accent3">
                        <a:lumMod val="40000"/>
                        <a:lumOff val="60000"/>
                      </a:schemeClr>
                    </a:solidFill>
                  </a:tcPr>
                </a:tc>
              </a:tr>
              <a:tr h="625811">
                <a:tc>
                  <a:txBody>
                    <a:bodyPr/>
                    <a:lstStyle/>
                    <a:p>
                      <a:pPr marL="0" marR="0" algn="ctr">
                        <a:lnSpc>
                          <a:spcPct val="115000"/>
                        </a:lnSpc>
                        <a:spcBef>
                          <a:spcPts val="0"/>
                        </a:spcBef>
                        <a:spcAft>
                          <a:spcPts val="0"/>
                        </a:spcAft>
                      </a:pPr>
                      <a:r>
                        <a:rPr lang="en-US" sz="900">
                          <a:effectLst/>
                        </a:rPr>
                        <a:t>Transmission Energy</a:t>
                      </a:r>
                      <a:br>
                        <a:rPr lang="en-US" sz="900">
                          <a:effectLst/>
                        </a:rPr>
                      </a:br>
                      <a:r>
                        <a:rPr lang="en-US" sz="900">
                          <a:effectLst/>
                        </a:rPr>
                        <a:t>Each additional kWh</a:t>
                      </a:r>
                      <a:br>
                        <a:rPr lang="en-US" sz="900">
                          <a:effectLst/>
                        </a:rPr>
                      </a:br>
                      <a:r>
                        <a:rPr lang="en-US" sz="900">
                          <a:effectLst/>
                        </a:rPr>
                        <a:t>(per kWh)</a:t>
                      </a:r>
                      <a:br>
                        <a:rPr lang="en-US" sz="900">
                          <a:effectLst/>
                        </a:rPr>
                      </a:br>
                      <a:r>
                        <a:rPr lang="en-US" sz="900">
                          <a:effectLst/>
                        </a:rPr>
                        <a:t>No Charge </a:t>
                      </a:r>
                      <a:endParaRPr lang="en-US" sz="1100">
                        <a:effectLst/>
                        <a:latin typeface="Calibri"/>
                        <a:ea typeface="Calibri"/>
                        <a:cs typeface="Times New Roman"/>
                      </a:endParaRPr>
                    </a:p>
                  </a:txBody>
                  <a:tcPr marL="19050" marR="19050" marT="19050" marB="1905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900">
                          <a:effectLst/>
                        </a:rPr>
                        <a:t>Energy Conservation</a:t>
                      </a:r>
                      <a:br>
                        <a:rPr lang="en-US" sz="900">
                          <a:effectLst/>
                        </a:rPr>
                      </a:br>
                      <a:r>
                        <a:rPr lang="en-US" sz="900">
                          <a:effectLst/>
                        </a:rPr>
                        <a:t>(per kWh)</a:t>
                      </a:r>
                      <a:br>
                        <a:rPr lang="en-US" sz="900">
                          <a:effectLst/>
                        </a:rPr>
                      </a:br>
                      <a:r>
                        <a:rPr lang="en-US" sz="900">
                          <a:effectLst/>
                        </a:rPr>
                        <a:t>$0.00250 </a:t>
                      </a:r>
                      <a:endParaRPr lang="en-US" sz="1100">
                        <a:effectLst/>
                        <a:latin typeface="Calibri"/>
                        <a:ea typeface="Calibri"/>
                        <a:cs typeface="Times New Roman"/>
                      </a:endParaRPr>
                    </a:p>
                  </a:txBody>
                  <a:tcPr marL="19050" marR="19050" marT="19050" marB="1905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900" dirty="0">
                          <a:effectLst/>
                        </a:rPr>
                        <a:t>Renewable Energy</a:t>
                      </a:r>
                      <a:br>
                        <a:rPr lang="en-US" sz="900" dirty="0">
                          <a:effectLst/>
                        </a:rPr>
                      </a:br>
                      <a:r>
                        <a:rPr lang="en-US" sz="900" dirty="0">
                          <a:effectLst/>
                        </a:rPr>
                        <a:t>(per kWh)</a:t>
                      </a:r>
                      <a:br>
                        <a:rPr lang="en-US" sz="900" dirty="0">
                          <a:effectLst/>
                        </a:rPr>
                      </a:br>
                      <a:r>
                        <a:rPr lang="en-US" sz="900" dirty="0">
                          <a:effectLst/>
                        </a:rPr>
                        <a:t>$0.00050 </a:t>
                      </a:r>
                      <a:endParaRPr lang="en-US" sz="1100" dirty="0">
                        <a:effectLst/>
                        <a:latin typeface="Calibri"/>
                        <a:ea typeface="Calibri"/>
                        <a:cs typeface="Times New Roman"/>
                      </a:endParaRPr>
                    </a:p>
                  </a:txBody>
                  <a:tcPr marL="19050" marR="19050" marT="19050" marB="19050" anchor="ctr">
                    <a:solidFill>
                      <a:schemeClr val="accent3">
                        <a:lumMod val="40000"/>
                        <a:lumOff val="60000"/>
                      </a:schemeClr>
                    </a:solidFill>
                  </a:tcPr>
                </a:tc>
              </a:tr>
            </a:tbl>
          </a:graphicData>
        </a:graphic>
      </p:graphicFrame>
      <p:sp>
        <p:nvSpPr>
          <p:cNvPr id="12" name="TextBox 11"/>
          <p:cNvSpPr txBox="1"/>
          <p:nvPr/>
        </p:nvSpPr>
        <p:spPr>
          <a:xfrm>
            <a:off x="3475338" y="2982724"/>
            <a:ext cx="2193324" cy="861774"/>
          </a:xfrm>
          <a:prstGeom prst="rect">
            <a:avLst/>
          </a:prstGeom>
          <a:noFill/>
        </p:spPr>
        <p:txBody>
          <a:bodyPr wrap="square" rtlCol="0">
            <a:spAutoFit/>
          </a:bodyPr>
          <a:lstStyle/>
          <a:p>
            <a:r>
              <a:rPr lang="en-US" sz="2600" dirty="0" smtClean="0">
                <a:solidFill>
                  <a:srgbClr val="1AA67B"/>
                </a:solidFill>
                <a:latin typeface="Adobe Fan Heiti Std B" pitchFamily="34" charset="-128"/>
                <a:ea typeface="Adobe Fan Heiti Std B" pitchFamily="34" charset="-128"/>
              </a:rPr>
              <a:t>APPENDICES</a:t>
            </a:r>
          </a:p>
          <a:p>
            <a:endParaRPr lang="en-US" sz="2400" dirty="0" smtClean="0">
              <a:solidFill>
                <a:srgbClr val="1AA67B"/>
              </a:solidFill>
              <a:latin typeface="Adobe Fan Heiti Std B" pitchFamily="34" charset="-128"/>
              <a:ea typeface="Adobe Fan Heiti Std B" pitchFamily="34" charset="-128"/>
            </a:endParaRPr>
          </a:p>
        </p:txBody>
      </p:sp>
    </p:spTree>
    <p:extLst>
      <p:ext uri="{BB962C8B-B14F-4D97-AF65-F5344CB8AC3E}">
        <p14:creationId xmlns:p14="http://schemas.microsoft.com/office/powerpoint/2010/main" val="18770970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400" b="1" dirty="0">
              <a:solidFill>
                <a:srgbClr val="199F76"/>
              </a:solidFill>
              <a:latin typeface="Arial Narrow" panose="020B0606020202030204" pitchFamily="34" charset="0"/>
            </a:endParaRPr>
          </a:p>
        </p:txBody>
      </p:sp>
      <p:sp>
        <p:nvSpPr>
          <p:cNvPr id="3" name="Rectangle 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sp>
        <p:nvSpPr>
          <p:cNvPr id="9" name="Rectangle 8"/>
          <p:cNvSpPr/>
          <p:nvPr/>
        </p:nvSpPr>
        <p:spPr>
          <a:xfrm>
            <a:off x="9144000" y="-7467600"/>
            <a:ext cx="9144000" cy="68580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9"/>
          <p:cNvSpPr/>
          <p:nvPr/>
        </p:nvSpPr>
        <p:spPr>
          <a:xfrm>
            <a:off x="0" y="-7467600"/>
            <a:ext cx="9144000" cy="68580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Rectangle 10"/>
          <p:cNvSpPr/>
          <p:nvPr/>
        </p:nvSpPr>
        <p:spPr>
          <a:xfrm>
            <a:off x="18288000" y="-7467600"/>
            <a:ext cx="9144000" cy="68580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TextBox 11"/>
          <p:cNvSpPr txBox="1"/>
          <p:nvPr/>
        </p:nvSpPr>
        <p:spPr>
          <a:xfrm>
            <a:off x="3475338" y="2982724"/>
            <a:ext cx="2193324" cy="861774"/>
          </a:xfrm>
          <a:prstGeom prst="rect">
            <a:avLst/>
          </a:prstGeom>
          <a:noFill/>
        </p:spPr>
        <p:txBody>
          <a:bodyPr wrap="square" rtlCol="0">
            <a:spAutoFit/>
          </a:bodyPr>
          <a:lstStyle/>
          <a:p>
            <a:r>
              <a:rPr lang="en-US" sz="2600" dirty="0" smtClean="0">
                <a:solidFill>
                  <a:srgbClr val="1AA67B"/>
                </a:solidFill>
                <a:latin typeface="Adobe Fan Heiti Std B" pitchFamily="34" charset="-128"/>
                <a:ea typeface="Adobe Fan Heiti Std B" pitchFamily="34" charset="-128"/>
              </a:rPr>
              <a:t>APPENDICES</a:t>
            </a:r>
          </a:p>
          <a:p>
            <a:endParaRPr lang="en-US" sz="2400" dirty="0" smtClean="0">
              <a:solidFill>
                <a:srgbClr val="1AA67B"/>
              </a:solidFill>
              <a:latin typeface="Adobe Fan Heiti Std B" pitchFamily="34" charset="-128"/>
              <a:ea typeface="Adobe Fan Heiti Std B" pitchFamily="34" charset="-128"/>
            </a:endParaRPr>
          </a:p>
        </p:txBody>
      </p:sp>
      <p:sp>
        <p:nvSpPr>
          <p:cNvPr id="2" name="TextBox 1"/>
          <p:cNvSpPr txBox="1"/>
          <p:nvPr/>
        </p:nvSpPr>
        <p:spPr>
          <a:xfrm>
            <a:off x="12287250" y="2982723"/>
            <a:ext cx="2857500" cy="430887"/>
          </a:xfrm>
          <a:prstGeom prst="rect">
            <a:avLst/>
          </a:prstGeom>
          <a:noFill/>
        </p:spPr>
        <p:txBody>
          <a:bodyPr wrap="square" rtlCol="0">
            <a:spAutoFit/>
          </a:bodyPr>
          <a:lstStyle/>
          <a:p>
            <a:r>
              <a:rPr lang="en-US" dirty="0">
                <a:solidFill>
                  <a:schemeClr val="accent3">
                    <a:lumMod val="20000"/>
                    <a:lumOff val="80000"/>
                  </a:schemeClr>
                </a:solidFill>
              </a:rPr>
              <a:t>http://www.nrel.gov/</a:t>
            </a:r>
          </a:p>
        </p:txBody>
      </p:sp>
    </p:spTree>
    <p:extLst>
      <p:ext uri="{BB962C8B-B14F-4D97-AF65-F5344CB8AC3E}">
        <p14:creationId xmlns:p14="http://schemas.microsoft.com/office/powerpoint/2010/main" val="17930042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371600" y="891103"/>
            <a:ext cx="2286000" cy="461665"/>
            <a:chOff x="1415716" y="628694"/>
            <a:chExt cx="2286000" cy="461665"/>
          </a:xfrm>
        </p:grpSpPr>
        <p:sp>
          <p:nvSpPr>
            <p:cNvPr id="10" name="TextBox 9"/>
            <p:cNvSpPr txBox="1"/>
            <p:nvPr/>
          </p:nvSpPr>
          <p:spPr>
            <a:xfrm>
              <a:off x="1503058" y="628694"/>
              <a:ext cx="2198658" cy="461665"/>
            </a:xfrm>
            <a:prstGeom prst="rect">
              <a:avLst/>
            </a:prstGeom>
            <a:noFill/>
          </p:spPr>
          <p:txBody>
            <a:bodyPr wrap="square" rtlCol="0">
              <a:spAutoFit/>
            </a:bodyPr>
            <a:lstStyle/>
            <a:p>
              <a:r>
                <a:rPr lang="en-US" sz="2400" dirty="0" smtClean="0">
                  <a:solidFill>
                    <a:schemeClr val="bg1"/>
                  </a:solidFill>
                  <a:latin typeface="Franklin Gothic Demi Cond" panose="020B0706030402020204" pitchFamily="34" charset="0"/>
                </a:rPr>
                <a:t>Project Overview</a:t>
              </a:r>
              <a:endParaRPr lang="en-US" sz="2400" dirty="0">
                <a:solidFill>
                  <a:schemeClr val="bg1"/>
                </a:solidFill>
                <a:latin typeface="Franklin Gothic Demi Cond" panose="020B0706030402020204" pitchFamily="34" charset="0"/>
              </a:endParaRPr>
            </a:p>
          </p:txBody>
        </p:sp>
        <p:sp>
          <p:nvSpPr>
            <p:cNvPr id="11" name="Chord 10"/>
            <p:cNvSpPr/>
            <p:nvPr/>
          </p:nvSpPr>
          <p:spPr>
            <a:xfrm>
              <a:off x="1415716" y="696874"/>
              <a:ext cx="287642" cy="287642"/>
            </a:xfrm>
            <a:prstGeom prst="chord">
              <a:avLst>
                <a:gd name="adj1" fmla="val 5433381"/>
                <a:gd name="adj2" fmla="val 16200000"/>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1066800" y="1627925"/>
            <a:ext cx="8894618" cy="1846659"/>
            <a:chOff x="6553200" y="1905000"/>
            <a:chExt cx="8894618" cy="1846659"/>
          </a:xfrm>
        </p:grpSpPr>
        <p:sp>
          <p:nvSpPr>
            <p:cNvPr id="12" name="TextBox 11"/>
            <p:cNvSpPr txBox="1"/>
            <p:nvPr/>
          </p:nvSpPr>
          <p:spPr>
            <a:xfrm>
              <a:off x="6553200" y="1905000"/>
              <a:ext cx="2590800" cy="1846659"/>
            </a:xfrm>
            <a:prstGeom prst="rect">
              <a:avLst/>
            </a:prstGeom>
            <a:noFill/>
          </p:spPr>
          <p:txBody>
            <a:bodyPr wrap="square" rtlCol="0">
              <a:spAutoFit/>
            </a:bodyPr>
            <a:lstStyle/>
            <a:p>
              <a:pPr algn="r"/>
              <a:r>
                <a:rPr lang="en-US" sz="1900" b="1" dirty="0">
                  <a:solidFill>
                    <a:srgbClr val="199F76"/>
                  </a:solidFill>
                  <a:latin typeface="Kozuka Gothic Pr6N R" pitchFamily="34" charset="-128"/>
                  <a:ea typeface="Kozuka Gothic Pr6N R" pitchFamily="34" charset="-128"/>
                </a:rPr>
                <a:t>Building Name-</a:t>
              </a:r>
            </a:p>
            <a:p>
              <a:pPr algn="r"/>
              <a:r>
                <a:rPr lang="en-US" sz="1900" b="1" dirty="0">
                  <a:solidFill>
                    <a:srgbClr val="199F76"/>
                  </a:solidFill>
                  <a:latin typeface="Kozuka Gothic Pr6N R" pitchFamily="34" charset="-128"/>
                  <a:ea typeface="Kozuka Gothic Pr6N R" pitchFamily="34" charset="-128"/>
                </a:rPr>
                <a:t>Location-</a:t>
              </a:r>
            </a:p>
            <a:p>
              <a:pPr algn="r"/>
              <a:r>
                <a:rPr lang="en-US" sz="1900" b="1" dirty="0">
                  <a:solidFill>
                    <a:srgbClr val="199F76"/>
                  </a:solidFill>
                  <a:latin typeface="Kozuka Gothic Pr6N R" pitchFamily="34" charset="-128"/>
                  <a:ea typeface="Kozuka Gothic Pr6N R" pitchFamily="34" charset="-128"/>
                </a:rPr>
                <a:t>Occupancy Type-</a:t>
              </a:r>
            </a:p>
            <a:p>
              <a:pPr algn="r"/>
              <a:endParaRPr lang="en-US" sz="1900" b="1" dirty="0">
                <a:solidFill>
                  <a:srgbClr val="199F76"/>
                </a:solidFill>
                <a:latin typeface="Kozuka Gothic Pr6N R" pitchFamily="34" charset="-128"/>
                <a:ea typeface="Kozuka Gothic Pr6N R" pitchFamily="34" charset="-128"/>
              </a:endParaRPr>
            </a:p>
            <a:p>
              <a:pPr algn="r"/>
              <a:r>
                <a:rPr lang="en-US" sz="1900" b="1" dirty="0">
                  <a:solidFill>
                    <a:srgbClr val="199F76"/>
                  </a:solidFill>
                  <a:latin typeface="Kozuka Gothic Pr6N R" pitchFamily="34" charset="-128"/>
                  <a:ea typeface="Kozuka Gothic Pr6N R" pitchFamily="34" charset="-128"/>
                </a:rPr>
                <a:t>Size-</a:t>
              </a:r>
            </a:p>
            <a:p>
              <a:pPr algn="r"/>
              <a:r>
                <a:rPr lang="en-US" sz="1900" b="1" dirty="0">
                  <a:solidFill>
                    <a:srgbClr val="199F76"/>
                  </a:solidFill>
                  <a:latin typeface="Kozuka Gothic Pr6N R" pitchFamily="34" charset="-128"/>
                  <a:ea typeface="Kozuka Gothic Pr6N R" pitchFamily="34" charset="-128"/>
                </a:rPr>
                <a:t>Stories above </a:t>
              </a:r>
              <a:r>
                <a:rPr lang="en-US" sz="1900" b="1" dirty="0" smtClean="0">
                  <a:solidFill>
                    <a:srgbClr val="199F76"/>
                  </a:solidFill>
                  <a:latin typeface="Kozuka Gothic Pr6N R" pitchFamily="34" charset="-128"/>
                  <a:ea typeface="Kozuka Gothic Pr6N R" pitchFamily="34" charset="-128"/>
                </a:rPr>
                <a:t>Grade-</a:t>
              </a:r>
              <a:endParaRPr lang="en-US" sz="1900" b="1" dirty="0">
                <a:solidFill>
                  <a:srgbClr val="199F76"/>
                </a:solidFill>
                <a:latin typeface="Kozuka Gothic Pr6N R" pitchFamily="34" charset="-128"/>
                <a:ea typeface="Kozuka Gothic Pr6N R" pitchFamily="34" charset="-128"/>
              </a:endParaRPr>
            </a:p>
          </p:txBody>
        </p:sp>
        <p:sp>
          <p:nvSpPr>
            <p:cNvPr id="13" name="TextBox 12"/>
            <p:cNvSpPr txBox="1"/>
            <p:nvPr/>
          </p:nvSpPr>
          <p:spPr>
            <a:xfrm>
              <a:off x="9144000" y="1905000"/>
              <a:ext cx="6303818" cy="1846659"/>
            </a:xfrm>
            <a:prstGeom prst="rect">
              <a:avLst/>
            </a:prstGeom>
            <a:noFill/>
          </p:spPr>
          <p:txBody>
            <a:bodyPr wrap="square" rtlCol="0">
              <a:spAutoFit/>
            </a:bodyPr>
            <a:lstStyle>
              <a:defPPr>
                <a:defRPr lang="en-US"/>
              </a:defPPr>
              <a:lvl1pPr>
                <a:defRPr>
                  <a:latin typeface="Myriad Pro" pitchFamily="34" charset="0"/>
                </a:defRPr>
              </a:lvl1pPr>
            </a:lstStyle>
            <a:p>
              <a:r>
                <a:rPr lang="en-US" sz="1900" b="1" dirty="0" err="1">
                  <a:solidFill>
                    <a:schemeClr val="bg1"/>
                  </a:solidFill>
                  <a:latin typeface="Kozuka Gothic Pr6N R" pitchFamily="34" charset="-128"/>
                  <a:ea typeface="Kozuka Gothic Pr6N R" pitchFamily="34" charset="-128"/>
                </a:rPr>
                <a:t>Fraunhofer</a:t>
              </a:r>
              <a:r>
                <a:rPr lang="en-US" sz="1900" b="1" dirty="0">
                  <a:solidFill>
                    <a:schemeClr val="bg1"/>
                  </a:solidFill>
                  <a:latin typeface="Kozuka Gothic Pr6N R" pitchFamily="34" charset="-128"/>
                  <a:ea typeface="Kozuka Gothic Pr6N R" pitchFamily="34" charset="-128"/>
                </a:rPr>
                <a:t> CSE</a:t>
              </a:r>
            </a:p>
            <a:p>
              <a:r>
                <a:rPr lang="en-US" sz="1900" b="1" dirty="0">
                  <a:solidFill>
                    <a:schemeClr val="bg1"/>
                  </a:solidFill>
                  <a:latin typeface="Kozuka Gothic Pr6N R" pitchFamily="34" charset="-128"/>
                  <a:ea typeface="Kozuka Gothic Pr6N R" pitchFamily="34" charset="-128"/>
                </a:rPr>
                <a:t>5 Channel Center Street, Boston, MA</a:t>
              </a:r>
            </a:p>
            <a:p>
              <a:r>
                <a:rPr lang="en-US" sz="1900" b="1" dirty="0">
                  <a:solidFill>
                    <a:schemeClr val="bg1"/>
                  </a:solidFill>
                  <a:latin typeface="Kozuka Gothic Pr6N R" pitchFamily="34" charset="-128"/>
                  <a:ea typeface="Kozuka Gothic Pr6N R" pitchFamily="34" charset="-128"/>
                </a:rPr>
                <a:t>Offices and research laboratories (Group B)</a:t>
              </a:r>
              <a:br>
                <a:rPr lang="en-US" sz="1900" b="1" dirty="0">
                  <a:solidFill>
                    <a:schemeClr val="bg1"/>
                  </a:solidFill>
                  <a:latin typeface="Kozuka Gothic Pr6N R" pitchFamily="34" charset="-128"/>
                  <a:ea typeface="Kozuka Gothic Pr6N R" pitchFamily="34" charset="-128"/>
                </a:rPr>
              </a:br>
              <a:r>
                <a:rPr lang="en-US" sz="1900" b="1" dirty="0">
                  <a:solidFill>
                    <a:schemeClr val="bg1"/>
                  </a:solidFill>
                  <a:latin typeface="Kozuka Gothic Pr6N R" pitchFamily="34" charset="-128"/>
                  <a:ea typeface="Kozuka Gothic Pr6N R" pitchFamily="34" charset="-128"/>
                </a:rPr>
                <a:t>Conference room (Group A-3)</a:t>
              </a:r>
            </a:p>
            <a:p>
              <a:r>
                <a:rPr lang="en-US" sz="1900" b="1" dirty="0">
                  <a:solidFill>
                    <a:schemeClr val="bg1"/>
                  </a:solidFill>
                  <a:latin typeface="Kozuka Gothic Pr6N R" pitchFamily="34" charset="-128"/>
                  <a:ea typeface="Kozuka Gothic Pr6N R" pitchFamily="34" charset="-128"/>
                </a:rPr>
                <a:t>42150SF</a:t>
              </a:r>
            </a:p>
            <a:p>
              <a:r>
                <a:rPr lang="en-US" sz="1900" b="1" dirty="0" smtClean="0">
                  <a:solidFill>
                    <a:schemeClr val="bg1"/>
                  </a:solidFill>
                  <a:latin typeface="Kozuka Gothic Pr6N R" pitchFamily="34" charset="-128"/>
                  <a:ea typeface="Kozuka Gothic Pr6N R" pitchFamily="34" charset="-128"/>
                </a:rPr>
                <a:t>6</a:t>
              </a:r>
              <a:endParaRPr lang="en-US" sz="1900" b="1" dirty="0">
                <a:solidFill>
                  <a:schemeClr val="bg1"/>
                </a:solidFill>
                <a:latin typeface="Kozuka Gothic Pr6N R" pitchFamily="34" charset="-128"/>
                <a:ea typeface="Kozuka Gothic Pr6N R" pitchFamily="34" charset="-128"/>
              </a:endParaRPr>
            </a:p>
          </p:txBody>
        </p:sp>
      </p:gr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2774" y="-1"/>
            <a:ext cx="7866452" cy="6217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Oval 17"/>
          <p:cNvSpPr/>
          <p:nvPr/>
        </p:nvSpPr>
        <p:spPr>
          <a:xfrm>
            <a:off x="12573000" y="4267200"/>
            <a:ext cx="762000" cy="7620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59391" y="1"/>
            <a:ext cx="4472609" cy="6858004"/>
          </a:xfrm>
          <a:prstGeom prst="rect">
            <a:avLst/>
          </a:prstGeom>
        </p:spPr>
      </p:pic>
    </p:spTree>
    <p:extLst>
      <p:ext uri="{BB962C8B-B14F-4D97-AF65-F5344CB8AC3E}">
        <p14:creationId xmlns:p14="http://schemas.microsoft.com/office/powerpoint/2010/main" val="42064151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371600" y="891103"/>
            <a:ext cx="2286000" cy="461665"/>
            <a:chOff x="1415716" y="628694"/>
            <a:chExt cx="2286000" cy="461665"/>
          </a:xfrm>
        </p:grpSpPr>
        <p:sp>
          <p:nvSpPr>
            <p:cNvPr id="10" name="TextBox 9"/>
            <p:cNvSpPr txBox="1"/>
            <p:nvPr/>
          </p:nvSpPr>
          <p:spPr>
            <a:xfrm>
              <a:off x="1503058" y="628694"/>
              <a:ext cx="2198658" cy="461665"/>
            </a:xfrm>
            <a:prstGeom prst="rect">
              <a:avLst/>
            </a:prstGeom>
            <a:noFill/>
          </p:spPr>
          <p:txBody>
            <a:bodyPr wrap="square" rtlCol="0">
              <a:spAutoFit/>
            </a:bodyPr>
            <a:lstStyle/>
            <a:p>
              <a:r>
                <a:rPr lang="en-US" sz="2400" dirty="0" smtClean="0">
                  <a:solidFill>
                    <a:schemeClr val="bg1"/>
                  </a:solidFill>
                  <a:latin typeface="Franklin Gothic Demi Cond" panose="020B0706030402020204" pitchFamily="34" charset="0"/>
                </a:rPr>
                <a:t>Project Overview</a:t>
              </a:r>
              <a:endParaRPr lang="en-US" sz="2400" dirty="0">
                <a:solidFill>
                  <a:schemeClr val="bg1"/>
                </a:solidFill>
                <a:latin typeface="Franklin Gothic Demi Cond" panose="020B0706030402020204" pitchFamily="34" charset="0"/>
              </a:endParaRPr>
            </a:p>
          </p:txBody>
        </p:sp>
        <p:sp>
          <p:nvSpPr>
            <p:cNvPr id="11" name="Chord 10"/>
            <p:cNvSpPr/>
            <p:nvPr/>
          </p:nvSpPr>
          <p:spPr>
            <a:xfrm>
              <a:off x="1415716" y="696874"/>
              <a:ext cx="287642" cy="287642"/>
            </a:xfrm>
            <a:prstGeom prst="chord">
              <a:avLst>
                <a:gd name="adj1" fmla="val 5433381"/>
                <a:gd name="adj2" fmla="val 16200000"/>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1066800" y="1627925"/>
            <a:ext cx="8894618" cy="1846659"/>
            <a:chOff x="6553200" y="1905000"/>
            <a:chExt cx="8894618" cy="1846659"/>
          </a:xfrm>
        </p:grpSpPr>
        <p:sp>
          <p:nvSpPr>
            <p:cNvPr id="12" name="TextBox 11"/>
            <p:cNvSpPr txBox="1"/>
            <p:nvPr/>
          </p:nvSpPr>
          <p:spPr>
            <a:xfrm>
              <a:off x="6553200" y="1905000"/>
              <a:ext cx="2590800" cy="1846659"/>
            </a:xfrm>
            <a:prstGeom prst="rect">
              <a:avLst/>
            </a:prstGeom>
            <a:noFill/>
          </p:spPr>
          <p:txBody>
            <a:bodyPr wrap="square" rtlCol="0">
              <a:spAutoFit/>
            </a:bodyPr>
            <a:lstStyle/>
            <a:p>
              <a:pPr algn="r"/>
              <a:r>
                <a:rPr lang="en-US" sz="1900" b="1" dirty="0">
                  <a:solidFill>
                    <a:srgbClr val="199F76"/>
                  </a:solidFill>
                  <a:latin typeface="Kozuka Gothic Pr6N R" pitchFamily="34" charset="-128"/>
                  <a:ea typeface="Kozuka Gothic Pr6N R" pitchFamily="34" charset="-128"/>
                </a:rPr>
                <a:t>Building Name-</a:t>
              </a:r>
            </a:p>
            <a:p>
              <a:pPr algn="r"/>
              <a:r>
                <a:rPr lang="en-US" sz="1900" b="1" dirty="0">
                  <a:solidFill>
                    <a:srgbClr val="199F76"/>
                  </a:solidFill>
                  <a:latin typeface="Kozuka Gothic Pr6N R" pitchFamily="34" charset="-128"/>
                  <a:ea typeface="Kozuka Gothic Pr6N R" pitchFamily="34" charset="-128"/>
                </a:rPr>
                <a:t>Location-</a:t>
              </a:r>
            </a:p>
            <a:p>
              <a:pPr algn="r"/>
              <a:r>
                <a:rPr lang="en-US" sz="1900" b="1" dirty="0">
                  <a:solidFill>
                    <a:srgbClr val="199F76"/>
                  </a:solidFill>
                  <a:latin typeface="Kozuka Gothic Pr6N R" pitchFamily="34" charset="-128"/>
                  <a:ea typeface="Kozuka Gothic Pr6N R" pitchFamily="34" charset="-128"/>
                </a:rPr>
                <a:t>Occupancy Type-</a:t>
              </a:r>
            </a:p>
            <a:p>
              <a:pPr algn="r"/>
              <a:endParaRPr lang="en-US" sz="1900" b="1" dirty="0">
                <a:solidFill>
                  <a:srgbClr val="199F76"/>
                </a:solidFill>
                <a:latin typeface="Kozuka Gothic Pr6N R" pitchFamily="34" charset="-128"/>
                <a:ea typeface="Kozuka Gothic Pr6N R" pitchFamily="34" charset="-128"/>
              </a:endParaRPr>
            </a:p>
            <a:p>
              <a:pPr algn="r"/>
              <a:r>
                <a:rPr lang="en-US" sz="1900" b="1" dirty="0">
                  <a:solidFill>
                    <a:srgbClr val="199F76"/>
                  </a:solidFill>
                  <a:latin typeface="Kozuka Gothic Pr6N R" pitchFamily="34" charset="-128"/>
                  <a:ea typeface="Kozuka Gothic Pr6N R" pitchFamily="34" charset="-128"/>
                </a:rPr>
                <a:t>Size-</a:t>
              </a:r>
            </a:p>
            <a:p>
              <a:pPr algn="r"/>
              <a:r>
                <a:rPr lang="en-US" sz="1900" b="1" dirty="0">
                  <a:solidFill>
                    <a:srgbClr val="199F76"/>
                  </a:solidFill>
                  <a:latin typeface="Kozuka Gothic Pr6N R" pitchFamily="34" charset="-128"/>
                  <a:ea typeface="Kozuka Gothic Pr6N R" pitchFamily="34" charset="-128"/>
                </a:rPr>
                <a:t>Stories above </a:t>
              </a:r>
              <a:r>
                <a:rPr lang="en-US" sz="1900" b="1" dirty="0" smtClean="0">
                  <a:solidFill>
                    <a:srgbClr val="199F76"/>
                  </a:solidFill>
                  <a:latin typeface="Kozuka Gothic Pr6N R" pitchFamily="34" charset="-128"/>
                  <a:ea typeface="Kozuka Gothic Pr6N R" pitchFamily="34" charset="-128"/>
                </a:rPr>
                <a:t>Grade-</a:t>
              </a:r>
              <a:endParaRPr lang="en-US" sz="1900" b="1" dirty="0">
                <a:solidFill>
                  <a:srgbClr val="199F76"/>
                </a:solidFill>
                <a:latin typeface="Kozuka Gothic Pr6N R" pitchFamily="34" charset="-128"/>
                <a:ea typeface="Kozuka Gothic Pr6N R" pitchFamily="34" charset="-128"/>
              </a:endParaRPr>
            </a:p>
          </p:txBody>
        </p:sp>
        <p:sp>
          <p:nvSpPr>
            <p:cNvPr id="13" name="TextBox 12"/>
            <p:cNvSpPr txBox="1"/>
            <p:nvPr/>
          </p:nvSpPr>
          <p:spPr>
            <a:xfrm>
              <a:off x="9144000" y="1905000"/>
              <a:ext cx="6303818" cy="1846659"/>
            </a:xfrm>
            <a:prstGeom prst="rect">
              <a:avLst/>
            </a:prstGeom>
            <a:noFill/>
          </p:spPr>
          <p:txBody>
            <a:bodyPr wrap="square" rtlCol="0">
              <a:spAutoFit/>
            </a:bodyPr>
            <a:lstStyle>
              <a:defPPr>
                <a:defRPr lang="en-US"/>
              </a:defPPr>
              <a:lvl1pPr>
                <a:defRPr>
                  <a:latin typeface="Myriad Pro" pitchFamily="34" charset="0"/>
                </a:defRPr>
              </a:lvl1pPr>
            </a:lstStyle>
            <a:p>
              <a:r>
                <a:rPr lang="en-US" sz="1900" b="1" dirty="0" err="1">
                  <a:solidFill>
                    <a:schemeClr val="bg1"/>
                  </a:solidFill>
                  <a:latin typeface="Kozuka Gothic Pr6N R" pitchFamily="34" charset="-128"/>
                  <a:ea typeface="Kozuka Gothic Pr6N R" pitchFamily="34" charset="-128"/>
                </a:rPr>
                <a:t>Fraunhofer</a:t>
              </a:r>
              <a:r>
                <a:rPr lang="en-US" sz="1900" b="1" dirty="0">
                  <a:solidFill>
                    <a:schemeClr val="bg1"/>
                  </a:solidFill>
                  <a:latin typeface="Kozuka Gothic Pr6N R" pitchFamily="34" charset="-128"/>
                  <a:ea typeface="Kozuka Gothic Pr6N R" pitchFamily="34" charset="-128"/>
                </a:rPr>
                <a:t> CSE</a:t>
              </a:r>
            </a:p>
            <a:p>
              <a:r>
                <a:rPr lang="en-US" sz="1900" b="1" dirty="0">
                  <a:solidFill>
                    <a:schemeClr val="bg1"/>
                  </a:solidFill>
                  <a:latin typeface="Kozuka Gothic Pr6N R" pitchFamily="34" charset="-128"/>
                  <a:ea typeface="Kozuka Gothic Pr6N R" pitchFamily="34" charset="-128"/>
                </a:rPr>
                <a:t>5 Channel Center Street, Boston, MA</a:t>
              </a:r>
            </a:p>
            <a:p>
              <a:r>
                <a:rPr lang="en-US" sz="1900" b="1" dirty="0">
                  <a:solidFill>
                    <a:schemeClr val="bg1"/>
                  </a:solidFill>
                  <a:latin typeface="Kozuka Gothic Pr6N R" pitchFamily="34" charset="-128"/>
                  <a:ea typeface="Kozuka Gothic Pr6N R" pitchFamily="34" charset="-128"/>
                </a:rPr>
                <a:t>Offices and research laboratories (Group B)</a:t>
              </a:r>
              <a:br>
                <a:rPr lang="en-US" sz="1900" b="1" dirty="0">
                  <a:solidFill>
                    <a:schemeClr val="bg1"/>
                  </a:solidFill>
                  <a:latin typeface="Kozuka Gothic Pr6N R" pitchFamily="34" charset="-128"/>
                  <a:ea typeface="Kozuka Gothic Pr6N R" pitchFamily="34" charset="-128"/>
                </a:rPr>
              </a:br>
              <a:r>
                <a:rPr lang="en-US" sz="1900" b="1" dirty="0">
                  <a:solidFill>
                    <a:schemeClr val="bg1"/>
                  </a:solidFill>
                  <a:latin typeface="Kozuka Gothic Pr6N R" pitchFamily="34" charset="-128"/>
                  <a:ea typeface="Kozuka Gothic Pr6N R" pitchFamily="34" charset="-128"/>
                </a:rPr>
                <a:t>Conference room (Group A-3)</a:t>
              </a:r>
            </a:p>
            <a:p>
              <a:r>
                <a:rPr lang="en-US" sz="1900" b="1" dirty="0">
                  <a:solidFill>
                    <a:schemeClr val="bg1"/>
                  </a:solidFill>
                  <a:latin typeface="Kozuka Gothic Pr6N R" pitchFamily="34" charset="-128"/>
                  <a:ea typeface="Kozuka Gothic Pr6N R" pitchFamily="34" charset="-128"/>
                </a:rPr>
                <a:t>42150SF</a:t>
              </a:r>
            </a:p>
            <a:p>
              <a:r>
                <a:rPr lang="en-US" sz="1900" b="1" dirty="0" smtClean="0">
                  <a:solidFill>
                    <a:schemeClr val="bg1"/>
                  </a:solidFill>
                  <a:latin typeface="Kozuka Gothic Pr6N R" pitchFamily="34" charset="-128"/>
                  <a:ea typeface="Kozuka Gothic Pr6N R" pitchFamily="34" charset="-128"/>
                </a:rPr>
                <a:t>6</a:t>
              </a:r>
              <a:endParaRPr lang="en-US" sz="1900" b="1" dirty="0">
                <a:solidFill>
                  <a:schemeClr val="bg1"/>
                </a:solidFill>
                <a:latin typeface="Kozuka Gothic Pr6N R" pitchFamily="34" charset="-128"/>
                <a:ea typeface="Kozuka Gothic Pr6N R" pitchFamily="34" charset="-128"/>
              </a:endParaRPr>
            </a:p>
          </p:txBody>
        </p:sp>
      </p:grpSp>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3201" y="1"/>
            <a:ext cx="7785598" cy="6227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59391" y="1"/>
            <a:ext cx="4472609" cy="6858004"/>
          </a:xfrm>
          <a:prstGeom prst="rect">
            <a:avLst/>
          </a:prstGeom>
        </p:spPr>
      </p:pic>
      <p:grpSp>
        <p:nvGrpSpPr>
          <p:cNvPr id="22" name="Group 21"/>
          <p:cNvGrpSpPr/>
          <p:nvPr/>
        </p:nvGrpSpPr>
        <p:grpSpPr>
          <a:xfrm>
            <a:off x="12834938" y="4572000"/>
            <a:ext cx="728662" cy="700087"/>
            <a:chOff x="3655218" y="5014913"/>
            <a:chExt cx="728662" cy="700087"/>
          </a:xfrm>
        </p:grpSpPr>
        <p:sp>
          <p:nvSpPr>
            <p:cNvPr id="23" name="Freeform 22"/>
            <p:cNvSpPr/>
            <p:nvPr/>
          </p:nvSpPr>
          <p:spPr>
            <a:xfrm>
              <a:off x="3655218" y="5014913"/>
              <a:ext cx="728662" cy="395287"/>
            </a:xfrm>
            <a:custGeom>
              <a:avLst/>
              <a:gdLst>
                <a:gd name="connsiteX0" fmla="*/ 0 w 728662"/>
                <a:gd name="connsiteY0" fmla="*/ 190500 h 395287"/>
                <a:gd name="connsiteX1" fmla="*/ 171450 w 728662"/>
                <a:gd name="connsiteY1" fmla="*/ 0 h 395287"/>
                <a:gd name="connsiteX2" fmla="*/ 728662 w 728662"/>
                <a:gd name="connsiteY2" fmla="*/ 214312 h 395287"/>
                <a:gd name="connsiteX3" fmla="*/ 561975 w 728662"/>
                <a:gd name="connsiteY3" fmla="*/ 395287 h 395287"/>
                <a:gd name="connsiteX4" fmla="*/ 0 w 728662"/>
                <a:gd name="connsiteY4" fmla="*/ 190500 h 39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662" h="395287">
                  <a:moveTo>
                    <a:pt x="0" y="190500"/>
                  </a:moveTo>
                  <a:lnTo>
                    <a:pt x="171450" y="0"/>
                  </a:lnTo>
                  <a:lnTo>
                    <a:pt x="728662" y="214312"/>
                  </a:lnTo>
                  <a:lnTo>
                    <a:pt x="561975" y="395287"/>
                  </a:lnTo>
                  <a:lnTo>
                    <a:pt x="0" y="190500"/>
                  </a:lnTo>
                  <a:close/>
                </a:path>
              </a:pathLst>
            </a:custGeom>
            <a:solidFill>
              <a:srgbClr val="13B1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3657600" y="5181600"/>
              <a:ext cx="723900" cy="533400"/>
            </a:xfrm>
            <a:custGeom>
              <a:avLst/>
              <a:gdLst>
                <a:gd name="connsiteX0" fmla="*/ 542925 w 723900"/>
                <a:gd name="connsiteY0" fmla="*/ 504825 h 504825"/>
                <a:gd name="connsiteX1" fmla="*/ 714375 w 723900"/>
                <a:gd name="connsiteY1" fmla="*/ 295275 h 504825"/>
                <a:gd name="connsiteX2" fmla="*/ 723900 w 723900"/>
                <a:gd name="connsiteY2" fmla="*/ 28575 h 504825"/>
                <a:gd name="connsiteX3" fmla="*/ 561975 w 723900"/>
                <a:gd name="connsiteY3" fmla="*/ 214312 h 504825"/>
                <a:gd name="connsiteX4" fmla="*/ 4763 w 723900"/>
                <a:gd name="connsiteY4" fmla="*/ 0 h 504825"/>
                <a:gd name="connsiteX5" fmla="*/ 0 w 723900"/>
                <a:gd name="connsiteY5" fmla="*/ 280987 h 504825"/>
                <a:gd name="connsiteX6" fmla="*/ 542925 w 723900"/>
                <a:gd name="connsiteY6" fmla="*/ 50482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900" h="504825">
                  <a:moveTo>
                    <a:pt x="542925" y="504825"/>
                  </a:moveTo>
                  <a:lnTo>
                    <a:pt x="714375" y="295275"/>
                  </a:lnTo>
                  <a:lnTo>
                    <a:pt x="723900" y="28575"/>
                  </a:lnTo>
                  <a:lnTo>
                    <a:pt x="561975" y="214312"/>
                  </a:lnTo>
                  <a:lnTo>
                    <a:pt x="4763" y="0"/>
                  </a:lnTo>
                  <a:cubicBezTo>
                    <a:pt x="3175" y="93662"/>
                    <a:pt x="1588" y="187325"/>
                    <a:pt x="0" y="280987"/>
                  </a:cubicBezTo>
                  <a:lnTo>
                    <a:pt x="542925" y="504825"/>
                  </a:lnTo>
                  <a:close/>
                </a:path>
              </a:pathLst>
            </a:custGeom>
            <a:solidFill>
              <a:srgbClr val="13B166">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74634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404600" y="1920895"/>
            <a:ext cx="4622800" cy="3016210"/>
          </a:xfrm>
          <a:prstGeom prst="rect">
            <a:avLst/>
          </a:prstGeom>
          <a:noFill/>
        </p:spPr>
        <p:txBody>
          <a:bodyPr wrap="square" rtlCol="0">
            <a:spAutoFit/>
          </a:bodyPr>
          <a:lstStyle>
            <a:defPPr>
              <a:defRPr lang="en-US"/>
            </a:defPPr>
            <a:lvl1pPr>
              <a:defRPr>
                <a:latin typeface="Myriad Pro" pitchFamily="34" charset="0"/>
              </a:defRPr>
            </a:lvl1pPr>
          </a:lstStyle>
          <a:p>
            <a:r>
              <a:rPr lang="en-US" sz="1900" dirty="0" smtClean="0">
                <a:solidFill>
                  <a:schemeClr val="bg1">
                    <a:lumMod val="65000"/>
                  </a:schemeClr>
                </a:solidFill>
              </a:rPr>
              <a:t>a </a:t>
            </a:r>
            <a:r>
              <a:rPr lang="en-US" sz="1900" dirty="0">
                <a:solidFill>
                  <a:schemeClr val="bg1">
                    <a:lumMod val="65000"/>
                  </a:schemeClr>
                </a:solidFill>
              </a:rPr>
              <a:t>renovation for a 100-year old </a:t>
            </a:r>
            <a:r>
              <a:rPr lang="en-US" sz="1900" b="1" dirty="0">
                <a:solidFill>
                  <a:srgbClr val="199F76"/>
                </a:solidFill>
              </a:rPr>
              <a:t>historical</a:t>
            </a:r>
            <a:r>
              <a:rPr lang="en-US" sz="1900" dirty="0">
                <a:solidFill>
                  <a:schemeClr val="bg1">
                    <a:lumMod val="65000"/>
                  </a:schemeClr>
                </a:solidFill>
              </a:rPr>
              <a:t> </a:t>
            </a:r>
            <a:r>
              <a:rPr lang="en-US" sz="1900" dirty="0" smtClean="0">
                <a:solidFill>
                  <a:schemeClr val="bg1">
                    <a:lumMod val="65000"/>
                  </a:schemeClr>
                </a:solidFill>
              </a:rPr>
              <a:t>building </a:t>
            </a:r>
            <a:r>
              <a:rPr lang="en-US" sz="1900" b="1" dirty="0" smtClean="0">
                <a:solidFill>
                  <a:srgbClr val="199F76"/>
                </a:solidFill>
              </a:rPr>
              <a:t>classical </a:t>
            </a:r>
            <a:r>
              <a:rPr lang="en-US" sz="1900" b="1" dirty="0">
                <a:solidFill>
                  <a:srgbClr val="199F76"/>
                </a:solidFill>
              </a:rPr>
              <a:t>revival-style</a:t>
            </a:r>
            <a:r>
              <a:rPr lang="en-US" sz="1900" dirty="0">
                <a:solidFill>
                  <a:schemeClr val="bg1">
                    <a:lumMod val="65000"/>
                  </a:schemeClr>
                </a:solidFill>
              </a:rPr>
              <a:t> </a:t>
            </a:r>
            <a:r>
              <a:rPr lang="en-US" sz="1900" dirty="0" smtClean="0">
                <a:solidFill>
                  <a:schemeClr val="bg1">
                    <a:lumMod val="65000"/>
                  </a:schemeClr>
                </a:solidFill>
              </a:rPr>
              <a:t>detailing</a:t>
            </a:r>
          </a:p>
          <a:p>
            <a:r>
              <a:rPr lang="en-US" sz="1900" dirty="0">
                <a:solidFill>
                  <a:schemeClr val="bg1">
                    <a:lumMod val="65000"/>
                  </a:schemeClr>
                </a:solidFill>
              </a:rPr>
              <a:t>t</a:t>
            </a:r>
            <a:r>
              <a:rPr lang="en-US" sz="1900" dirty="0" smtClean="0">
                <a:solidFill>
                  <a:schemeClr val="bg1">
                    <a:lumMod val="65000"/>
                  </a:schemeClr>
                </a:solidFill>
              </a:rPr>
              <a:t>he </a:t>
            </a:r>
            <a:r>
              <a:rPr lang="en-US" sz="1900" dirty="0">
                <a:solidFill>
                  <a:schemeClr val="bg1">
                    <a:lumMod val="65000"/>
                  </a:schemeClr>
                </a:solidFill>
              </a:rPr>
              <a:t>Fort Point Channel district is marked by an exceptional degree of </a:t>
            </a:r>
            <a:r>
              <a:rPr lang="en-US" sz="1900" b="1" dirty="0">
                <a:solidFill>
                  <a:srgbClr val="199F76"/>
                </a:solidFill>
              </a:rPr>
              <a:t>visual </a:t>
            </a:r>
            <a:r>
              <a:rPr lang="en-US" sz="1900" b="1" dirty="0" smtClean="0">
                <a:solidFill>
                  <a:srgbClr val="199F76"/>
                </a:solidFill>
              </a:rPr>
              <a:t>uniformity</a:t>
            </a:r>
            <a:endParaRPr lang="en-US" sz="1900" dirty="0">
              <a:solidFill>
                <a:srgbClr val="199F76"/>
              </a:solidFill>
            </a:endParaRPr>
          </a:p>
          <a:p>
            <a:r>
              <a:rPr lang="en-US" sz="1900" dirty="0" smtClean="0">
                <a:solidFill>
                  <a:schemeClr val="bg1">
                    <a:lumMod val="65000"/>
                  </a:schemeClr>
                </a:solidFill>
              </a:rPr>
              <a:t>buildings </a:t>
            </a:r>
            <a:r>
              <a:rPr lang="en-US" sz="1900" dirty="0">
                <a:solidFill>
                  <a:schemeClr val="bg1">
                    <a:lumMod val="65000"/>
                  </a:schemeClr>
                </a:solidFill>
              </a:rPr>
              <a:t>are elegantly proportioned, with classically inspired details concentrated at entrances and </a:t>
            </a:r>
            <a:r>
              <a:rPr lang="en-US" sz="1900" dirty="0" smtClean="0">
                <a:solidFill>
                  <a:schemeClr val="bg1">
                    <a:lumMod val="65000"/>
                  </a:schemeClr>
                </a:solidFill>
              </a:rPr>
              <a:t>cornices the </a:t>
            </a:r>
            <a:r>
              <a:rPr lang="en-US" sz="1900" dirty="0">
                <a:solidFill>
                  <a:schemeClr val="bg1">
                    <a:lumMod val="65000"/>
                  </a:schemeClr>
                </a:solidFill>
              </a:rPr>
              <a:t>structure is left unchanged in this project to </a:t>
            </a:r>
            <a:r>
              <a:rPr lang="en-US" sz="1900" b="1" dirty="0">
                <a:solidFill>
                  <a:srgbClr val="199F76"/>
                </a:solidFill>
              </a:rPr>
              <a:t>conserve the significant continuity</a:t>
            </a:r>
            <a:r>
              <a:rPr lang="en-US" sz="1900" dirty="0">
                <a:solidFill>
                  <a:schemeClr val="bg1">
                    <a:lumMod val="65000"/>
                  </a:schemeClr>
                </a:solidFill>
              </a:rPr>
              <a:t> throughout the District in terms of massing, scale, and </a:t>
            </a:r>
            <a:r>
              <a:rPr lang="en-US" sz="1900" dirty="0" smtClean="0">
                <a:solidFill>
                  <a:schemeClr val="bg1">
                    <a:lumMod val="65000"/>
                  </a:schemeClr>
                </a:solidFill>
              </a:rPr>
              <a:t>style</a:t>
            </a:r>
            <a:endParaRPr lang="en-US" sz="1900" dirty="0">
              <a:solidFill>
                <a:schemeClr val="bg1">
                  <a:lumMod val="65000"/>
                </a:schemeClr>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5736" y="1392908"/>
            <a:ext cx="5252527" cy="4072184"/>
          </a:xfrm>
          <a:prstGeom prst="rect">
            <a:avLst/>
          </a:prstGeom>
        </p:spPr>
      </p:pic>
      <p:sp>
        <p:nvSpPr>
          <p:cNvPr id="12" name="Rectangle 11"/>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32705" y="-9529"/>
            <a:ext cx="4054589" cy="6217039"/>
          </a:xfrm>
          <a:prstGeom prst="rect">
            <a:avLst/>
          </a:prstGeom>
        </p:spPr>
      </p:pic>
    </p:spTree>
    <p:extLst>
      <p:ext uri="{BB962C8B-B14F-4D97-AF65-F5344CB8AC3E}">
        <p14:creationId xmlns:p14="http://schemas.microsoft.com/office/powerpoint/2010/main" val="30187536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smtClean="0">
                <a:solidFill>
                  <a:srgbClr val="199F76"/>
                </a:solidFill>
                <a:latin typeface="Arial Narrow" panose="020B0606020202030204" pitchFamily="34" charset="0"/>
              </a:rPr>
              <a:t>LIGHTING DESIGN OBJECTIVES</a:t>
            </a:r>
            <a:endParaRPr lang="en-US" sz="2800" b="1" dirty="0">
              <a:solidFill>
                <a:srgbClr val="199F76"/>
              </a:solidFill>
              <a:latin typeface="Arial Narrow" panose="020B0606020202030204" pitchFamily="34" charset="0"/>
            </a:endParaRPr>
          </a:p>
        </p:txBody>
      </p:sp>
      <p:sp>
        <p:nvSpPr>
          <p:cNvPr id="3" name="Rectangle 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sp>
        <p:nvSpPr>
          <p:cNvPr id="2" name="TextBox 1"/>
          <p:cNvSpPr txBox="1"/>
          <p:nvPr/>
        </p:nvSpPr>
        <p:spPr>
          <a:xfrm>
            <a:off x="838200" y="647454"/>
            <a:ext cx="4648200" cy="4893647"/>
          </a:xfrm>
          <a:prstGeom prst="rect">
            <a:avLst/>
          </a:prstGeom>
          <a:noFill/>
        </p:spPr>
        <p:txBody>
          <a:bodyPr wrap="square" rtlCol="0">
            <a:spAutoFit/>
          </a:bodyPr>
          <a:lstStyle/>
          <a:p>
            <a:r>
              <a:rPr lang="en-US" sz="2400" dirty="0" smtClean="0">
                <a:solidFill>
                  <a:schemeClr val="accent3">
                    <a:lumMod val="40000"/>
                    <a:lumOff val="60000"/>
                  </a:schemeClr>
                </a:solidFill>
                <a:latin typeface="Adobe Fan Heiti Std B" pitchFamily="34" charset="-128"/>
                <a:ea typeface="Adobe Fan Heiti Std B" pitchFamily="34" charset="-128"/>
              </a:rPr>
              <a:t>OUTLINE</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chemeClr val="accent3">
                    <a:lumMod val="20000"/>
                    <a:lumOff val="80000"/>
                  </a:schemeClr>
                </a:solidFill>
                <a:latin typeface="Adobe Fan Heiti Std B" pitchFamily="34" charset="-128"/>
                <a:ea typeface="Adobe Fan Heiti Std B" pitchFamily="34" charset="-128"/>
              </a:rPr>
              <a:t>D</a:t>
            </a:r>
            <a:r>
              <a:rPr lang="en-US" sz="2400" dirty="0" smtClean="0">
                <a:solidFill>
                  <a:schemeClr val="accent3">
                    <a:lumMod val="20000"/>
                    <a:lumOff val="80000"/>
                  </a:schemeClr>
                </a:solidFill>
                <a:latin typeface="Adobe Fan Heiti Std B" pitchFamily="34" charset="-128"/>
                <a:ea typeface="Adobe Fan Heiti Std B" pitchFamily="34" charset="-128"/>
              </a:rPr>
              <a:t>esign </a:t>
            </a:r>
            <a:r>
              <a:rPr lang="en-US" sz="2400" dirty="0">
                <a:solidFill>
                  <a:schemeClr val="accent3">
                    <a:lumMod val="20000"/>
                    <a:lumOff val="80000"/>
                  </a:schemeClr>
                </a:solidFill>
                <a:latin typeface="Adobe Fan Heiti Std B" pitchFamily="34" charset="-128"/>
                <a:ea typeface="Adobe Fan Heiti Std B" pitchFamily="34" charset="-128"/>
              </a:rPr>
              <a:t>C</a:t>
            </a:r>
            <a:r>
              <a:rPr lang="en-US" sz="2400" dirty="0" smtClean="0">
                <a:solidFill>
                  <a:schemeClr val="accent3">
                    <a:lumMod val="20000"/>
                    <a:lumOff val="80000"/>
                  </a:schemeClr>
                </a:solidFill>
                <a:latin typeface="Adobe Fan Heiti Std B" pitchFamily="34" charset="-128"/>
                <a:ea typeface="Adobe Fan Heiti Std B" pitchFamily="34" charset="-128"/>
              </a:rPr>
              <a:t>oncept</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scope of work</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l</a:t>
            </a:r>
            <a:r>
              <a:rPr lang="en-US" sz="2400" dirty="0" smtClean="0">
                <a:solidFill>
                  <a:srgbClr val="1AA67B"/>
                </a:solidFill>
                <a:latin typeface="Adobe Fan Heiti Std B" pitchFamily="34" charset="-128"/>
                <a:ea typeface="Adobe Fan Heiti Std B" pitchFamily="34" charset="-128"/>
              </a:rPr>
              <a:t>obby lighting design</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office</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architecture breadth</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lighting design</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electrical depth</a:t>
            </a:r>
          </a:p>
        </p:txBody>
      </p:sp>
      <p:sp>
        <p:nvSpPr>
          <p:cNvPr id="12" name="TextBox 11"/>
          <p:cNvSpPr txBox="1"/>
          <p:nvPr/>
        </p:nvSpPr>
        <p:spPr>
          <a:xfrm>
            <a:off x="10279730" y="1273237"/>
            <a:ext cx="6882063" cy="3139321"/>
          </a:xfrm>
          <a:prstGeom prst="rect">
            <a:avLst/>
          </a:prstGeom>
          <a:noFill/>
        </p:spPr>
        <p:txBody>
          <a:bodyPr wrap="square" rtlCol="0">
            <a:spAutoFit/>
          </a:bodyPr>
          <a:lstStyle/>
          <a:p>
            <a:r>
              <a:rPr lang="en-US" b="1" dirty="0" smtClean="0">
                <a:solidFill>
                  <a:schemeClr val="tx1">
                    <a:lumMod val="50000"/>
                    <a:lumOff val="50000"/>
                  </a:schemeClr>
                </a:solidFill>
                <a:effectLst/>
                <a:latin typeface="Kozuka Gothic Pr6N R" pitchFamily="34" charset="-128"/>
                <a:ea typeface="Kozuka Gothic Pr6N R" pitchFamily="34" charset="-128"/>
              </a:rPr>
              <a:t>Based in Boston, MA, the </a:t>
            </a:r>
            <a:r>
              <a:rPr lang="en-US" b="1" dirty="0" err="1" smtClean="0">
                <a:solidFill>
                  <a:schemeClr val="tx1">
                    <a:lumMod val="50000"/>
                    <a:lumOff val="50000"/>
                  </a:schemeClr>
                </a:solidFill>
                <a:effectLst/>
                <a:latin typeface="Kozuka Gothic Pr6N R" pitchFamily="34" charset="-128"/>
                <a:ea typeface="Kozuka Gothic Pr6N R" pitchFamily="34" charset="-128"/>
              </a:rPr>
              <a:t>Fraunhofer</a:t>
            </a:r>
            <a:r>
              <a:rPr lang="en-US" b="1" dirty="0" smtClean="0">
                <a:solidFill>
                  <a:schemeClr val="tx1">
                    <a:lumMod val="50000"/>
                    <a:lumOff val="50000"/>
                  </a:schemeClr>
                </a:solidFill>
                <a:effectLst/>
                <a:latin typeface="Kozuka Gothic Pr6N R" pitchFamily="34" charset="-128"/>
                <a:ea typeface="Kozuka Gothic Pr6N R" pitchFamily="34" charset="-128"/>
              </a:rPr>
              <a:t> Center for Sustainable Energy Systems (CSE) is an applied research and development laboratory dedicated to the commercialization of </a:t>
            </a:r>
            <a:r>
              <a:rPr lang="en-US" b="1" dirty="0" smtClean="0">
                <a:solidFill>
                  <a:schemeClr val="bg1"/>
                </a:solidFill>
                <a:effectLst/>
                <a:latin typeface="Kozuka Gothic Pr6N R" pitchFamily="34" charset="-128"/>
                <a:ea typeface="Kozuka Gothic Pr6N R" pitchFamily="34" charset="-128"/>
              </a:rPr>
              <a:t>CLEAN</a:t>
            </a:r>
            <a:r>
              <a:rPr lang="en-US" b="1" dirty="0" smtClean="0">
                <a:solidFill>
                  <a:schemeClr val="tx1">
                    <a:lumMod val="50000"/>
                    <a:lumOff val="50000"/>
                  </a:schemeClr>
                </a:solidFill>
                <a:effectLst/>
                <a:latin typeface="Kozuka Gothic Pr6N R" pitchFamily="34" charset="-128"/>
                <a:ea typeface="Kozuka Gothic Pr6N R" pitchFamily="34" charset="-128"/>
              </a:rPr>
              <a:t> energy </a:t>
            </a:r>
            <a:r>
              <a:rPr lang="en-US" b="1" dirty="0" smtClean="0">
                <a:solidFill>
                  <a:schemeClr val="bg1"/>
                </a:solidFill>
                <a:effectLst/>
                <a:latin typeface="Kozuka Gothic Pr6N R" pitchFamily="34" charset="-128"/>
                <a:ea typeface="Kozuka Gothic Pr6N R" pitchFamily="34" charset="-128"/>
              </a:rPr>
              <a:t>TECHNOLOGY</a:t>
            </a:r>
            <a:r>
              <a:rPr lang="en-US" b="1" dirty="0" smtClean="0">
                <a:solidFill>
                  <a:schemeClr val="tx1">
                    <a:lumMod val="50000"/>
                    <a:lumOff val="50000"/>
                  </a:schemeClr>
                </a:solidFill>
                <a:effectLst/>
                <a:latin typeface="Kozuka Gothic Pr6N R" pitchFamily="34" charset="-128"/>
                <a:ea typeface="Kozuka Gothic Pr6N R" pitchFamily="34" charset="-128"/>
              </a:rPr>
              <a:t>. CSE engages in </a:t>
            </a:r>
            <a:r>
              <a:rPr lang="en-US" b="1" dirty="0" smtClean="0">
                <a:solidFill>
                  <a:schemeClr val="bg1"/>
                </a:solidFill>
                <a:effectLst/>
                <a:latin typeface="Kozuka Gothic Pr6N R" pitchFamily="34" charset="-128"/>
                <a:ea typeface="Kozuka Gothic Pr6N R" pitchFamily="34" charset="-128"/>
              </a:rPr>
              <a:t>COLLABORATIVE</a:t>
            </a:r>
            <a:r>
              <a:rPr lang="en-US" b="1" dirty="0" smtClean="0">
                <a:solidFill>
                  <a:schemeClr val="tx1">
                    <a:lumMod val="50000"/>
                    <a:lumOff val="50000"/>
                  </a:schemeClr>
                </a:solidFill>
                <a:effectLst/>
                <a:latin typeface="Kozuka Gothic Pr6N R" pitchFamily="34" charset="-128"/>
                <a:ea typeface="Kozuka Gothic Pr6N R" pitchFamily="34" charset="-128"/>
              </a:rPr>
              <a:t> research and development with private companies, government entities, and academic institutions, performing research that broadly benefits firms, industries, and society.</a:t>
            </a:r>
            <a:endParaRPr lang="en-US" b="1" dirty="0">
              <a:solidFill>
                <a:schemeClr val="tx1">
                  <a:lumMod val="50000"/>
                  <a:lumOff val="50000"/>
                </a:schemeClr>
              </a:solidFill>
              <a:latin typeface="Kozuka Gothic Pr6N R" pitchFamily="34" charset="-128"/>
              <a:ea typeface="Kozuka Gothic Pr6N R" pitchFamily="34" charset="-128"/>
            </a:endParaRPr>
          </a:p>
        </p:txBody>
      </p:sp>
      <p:sp>
        <p:nvSpPr>
          <p:cNvPr id="13" name="TextBox 12"/>
          <p:cNvSpPr txBox="1"/>
          <p:nvPr/>
        </p:nvSpPr>
        <p:spPr>
          <a:xfrm>
            <a:off x="13990320" y="2286000"/>
            <a:ext cx="1219200" cy="430887"/>
          </a:xfrm>
          <a:prstGeom prst="rect">
            <a:avLst/>
          </a:prstGeom>
          <a:noFill/>
        </p:spPr>
        <p:txBody>
          <a:bodyPr wrap="square" rtlCol="0">
            <a:spAutoFit/>
          </a:bodyPr>
          <a:lstStyle/>
          <a:p>
            <a:r>
              <a:rPr lang="en-US" b="1" dirty="0">
                <a:solidFill>
                  <a:schemeClr val="bg1"/>
                </a:solidFill>
                <a:latin typeface="Kozuka Gothic Pr6N R" pitchFamily="34" charset="-128"/>
                <a:ea typeface="Kozuka Gothic Pr6N R" pitchFamily="34" charset="-128"/>
              </a:rPr>
              <a:t>CLEAN</a:t>
            </a:r>
            <a:endParaRPr lang="en-US" dirty="0"/>
          </a:p>
        </p:txBody>
      </p:sp>
      <p:sp>
        <p:nvSpPr>
          <p:cNvPr id="14" name="TextBox 13"/>
          <p:cNvSpPr txBox="1"/>
          <p:nvPr/>
        </p:nvSpPr>
        <p:spPr>
          <a:xfrm>
            <a:off x="10287000" y="2633472"/>
            <a:ext cx="2209800" cy="430887"/>
          </a:xfrm>
          <a:prstGeom prst="rect">
            <a:avLst/>
          </a:prstGeom>
          <a:noFill/>
        </p:spPr>
        <p:txBody>
          <a:bodyPr wrap="square" rtlCol="0">
            <a:spAutoFit/>
          </a:bodyPr>
          <a:lstStyle/>
          <a:p>
            <a:r>
              <a:rPr lang="en-US" b="1" dirty="0">
                <a:solidFill>
                  <a:schemeClr val="bg1"/>
                </a:solidFill>
                <a:latin typeface="Kozuka Gothic Pr6N R" pitchFamily="34" charset="-128"/>
                <a:ea typeface="Kozuka Gothic Pr6N R" pitchFamily="34" charset="-128"/>
              </a:rPr>
              <a:t>TECHNOLOGY</a:t>
            </a:r>
            <a:endParaRPr lang="en-US" dirty="0"/>
          </a:p>
        </p:txBody>
      </p:sp>
      <p:sp>
        <p:nvSpPr>
          <p:cNvPr id="15" name="TextBox 14"/>
          <p:cNvSpPr txBox="1"/>
          <p:nvPr/>
        </p:nvSpPr>
        <p:spPr>
          <a:xfrm>
            <a:off x="14325600" y="2627455"/>
            <a:ext cx="2438400" cy="430887"/>
          </a:xfrm>
          <a:prstGeom prst="rect">
            <a:avLst/>
          </a:prstGeom>
          <a:noFill/>
        </p:spPr>
        <p:txBody>
          <a:bodyPr wrap="square" rtlCol="0">
            <a:spAutoFit/>
          </a:bodyPr>
          <a:lstStyle/>
          <a:p>
            <a:r>
              <a:rPr lang="en-US" b="1" dirty="0">
                <a:solidFill>
                  <a:schemeClr val="bg1"/>
                </a:solidFill>
                <a:latin typeface="Kozuka Gothic Pr6N R" pitchFamily="34" charset="-128"/>
                <a:ea typeface="Kozuka Gothic Pr6N R" pitchFamily="34" charset="-128"/>
              </a:rPr>
              <a:t>COLLABORATIVE</a:t>
            </a:r>
            <a:endParaRPr lang="en-US" dirty="0"/>
          </a:p>
        </p:txBody>
      </p:sp>
    </p:spTree>
    <p:extLst>
      <p:ext uri="{BB962C8B-B14F-4D97-AF65-F5344CB8AC3E}">
        <p14:creationId xmlns:p14="http://schemas.microsoft.com/office/powerpoint/2010/main" val="4081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par>
                                <p:cTn id="16" presetID="42" presetClass="path" presetSubtype="0" accel="50000" decel="50000" fill="hold" grpId="1" nodeType="withEffect">
                                  <p:stCondLst>
                                    <p:cond delay="0"/>
                                  </p:stCondLst>
                                  <p:childTnLst>
                                    <p:animMotion origin="layout" path="M -3.7963E-6 -3.33333E-6 L 0.26777 -0.16458 " pathEditMode="relative" rAng="0" ptsTypes="AA">
                                      <p:cBhvr>
                                        <p:cTn id="17" dur="2000" fill="hold"/>
                                        <p:tgtEl>
                                          <p:spTgt spid="13"/>
                                        </p:tgtEl>
                                        <p:attrNameLst>
                                          <p:attrName>ppt_x</p:attrName>
                                          <p:attrName>ppt_y</p:attrName>
                                        </p:attrNameLst>
                                      </p:cBhvr>
                                      <p:rCtr x="13385" y="-8241"/>
                                    </p:animMotion>
                                  </p:childTnLst>
                                </p:cTn>
                              </p:par>
                              <p:par>
                                <p:cTn id="18" presetID="42" presetClass="path" presetSubtype="0" accel="50000" decel="50000" fill="hold" grpId="1" nodeType="withEffect">
                                  <p:stCondLst>
                                    <p:cond delay="0"/>
                                  </p:stCondLst>
                                  <p:childTnLst>
                                    <p:animMotion origin="layout" path="M 2.22222E-6 2.22222E-6 L 0.38472 -0.02639 " pathEditMode="relative" rAng="0" ptsTypes="AA">
                                      <p:cBhvr>
                                        <p:cTn id="19" dur="2000" fill="hold"/>
                                        <p:tgtEl>
                                          <p:spTgt spid="14"/>
                                        </p:tgtEl>
                                        <p:attrNameLst>
                                          <p:attrName>ppt_x</p:attrName>
                                          <p:attrName>ppt_y</p:attrName>
                                        </p:attrNameLst>
                                      </p:cBhvr>
                                      <p:rCtr x="19236" y="-1319"/>
                                    </p:animMotion>
                                  </p:childTnLst>
                                </p:cTn>
                              </p:par>
                              <p:par>
                                <p:cTn id="20" presetID="42" presetClass="path" presetSubtype="0" accel="50000" decel="50000" fill="hold" grpId="1" nodeType="withEffect">
                                  <p:stCondLst>
                                    <p:cond delay="0"/>
                                  </p:stCondLst>
                                  <p:childTnLst>
                                    <p:animMotion origin="layout" path="M 3.33333E-6 -3.33333E-6 L 0.23333 0.17431 " pathEditMode="relative" rAng="0" ptsTypes="AA">
                                      <p:cBhvr>
                                        <p:cTn id="21" dur="2000" fill="hold"/>
                                        <p:tgtEl>
                                          <p:spTgt spid="15"/>
                                        </p:tgtEl>
                                        <p:attrNameLst>
                                          <p:attrName>ppt_x</p:attrName>
                                          <p:attrName>ppt_y</p:attrName>
                                        </p:attrNameLst>
                                      </p:cBhvr>
                                      <p:rCtr x="11667" y="8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P spid="14" grpId="0"/>
      <p:bldP spid="14" grpId="1"/>
      <p:bldP spid="15" grpId="0"/>
      <p:bldP spid="1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smtClean="0">
                <a:solidFill>
                  <a:srgbClr val="199F76"/>
                </a:solidFill>
                <a:latin typeface="Arial Narrow" panose="020B0606020202030204" pitchFamily="34" charset="0"/>
              </a:rPr>
              <a:t>DESIGN IDEAS</a:t>
            </a:r>
            <a:endParaRPr lang="en-US" sz="2400" b="1" dirty="0">
              <a:solidFill>
                <a:srgbClr val="199F76"/>
              </a:solidFill>
              <a:latin typeface="Arial Narrow" panose="020B0606020202030204" pitchFamily="34" charset="0"/>
            </a:endParaRPr>
          </a:p>
        </p:txBody>
      </p:sp>
      <p:sp>
        <p:nvSpPr>
          <p:cNvPr id="3" name="Rectangle 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41292" r="26274"/>
          <a:stretch/>
        </p:blipFill>
        <p:spPr>
          <a:xfrm>
            <a:off x="12209288" y="-536"/>
            <a:ext cx="3022948" cy="6203483"/>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15939" r="25218"/>
          <a:stretch/>
        </p:blipFill>
        <p:spPr>
          <a:xfrm>
            <a:off x="15616065" y="-27065"/>
            <a:ext cx="2748135" cy="6227070"/>
          </a:xfrm>
          <a:prstGeom prst="rect">
            <a:avLst/>
          </a:prstGeom>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42031" r="25746"/>
          <a:stretch/>
        </p:blipFill>
        <p:spPr>
          <a:xfrm>
            <a:off x="8839200" y="-1"/>
            <a:ext cx="3009862" cy="6227070"/>
          </a:xfrm>
          <a:prstGeom prst="rect">
            <a:avLst/>
          </a:prstGeom>
        </p:spPr>
      </p:pic>
      <p:sp>
        <p:nvSpPr>
          <p:cNvPr id="12" name="TextBox 11"/>
          <p:cNvSpPr txBox="1"/>
          <p:nvPr/>
        </p:nvSpPr>
        <p:spPr>
          <a:xfrm>
            <a:off x="838200" y="647454"/>
            <a:ext cx="4648200" cy="4893647"/>
          </a:xfrm>
          <a:prstGeom prst="rect">
            <a:avLst/>
          </a:prstGeom>
          <a:noFill/>
        </p:spPr>
        <p:txBody>
          <a:bodyPr wrap="square" rtlCol="0">
            <a:spAutoFit/>
          </a:bodyPr>
          <a:lstStyle/>
          <a:p>
            <a:r>
              <a:rPr lang="en-US" sz="2400" dirty="0" smtClean="0">
                <a:solidFill>
                  <a:schemeClr val="accent3">
                    <a:lumMod val="40000"/>
                    <a:lumOff val="60000"/>
                  </a:schemeClr>
                </a:solidFill>
                <a:latin typeface="Adobe Fan Heiti Std B" pitchFamily="34" charset="-128"/>
                <a:ea typeface="Adobe Fan Heiti Std B" pitchFamily="34" charset="-128"/>
              </a:rPr>
              <a:t>OUTLINE</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chemeClr val="accent3">
                    <a:lumMod val="20000"/>
                    <a:lumOff val="80000"/>
                  </a:schemeClr>
                </a:solidFill>
                <a:latin typeface="Adobe Fan Heiti Std B" pitchFamily="34" charset="-128"/>
                <a:ea typeface="Adobe Fan Heiti Std B" pitchFamily="34" charset="-128"/>
              </a:rPr>
              <a:t>D</a:t>
            </a:r>
            <a:r>
              <a:rPr lang="en-US" sz="2400" dirty="0" smtClean="0">
                <a:solidFill>
                  <a:schemeClr val="accent3">
                    <a:lumMod val="20000"/>
                    <a:lumOff val="80000"/>
                  </a:schemeClr>
                </a:solidFill>
                <a:latin typeface="Adobe Fan Heiti Std B" pitchFamily="34" charset="-128"/>
                <a:ea typeface="Adobe Fan Heiti Std B" pitchFamily="34" charset="-128"/>
              </a:rPr>
              <a:t>esign </a:t>
            </a:r>
            <a:r>
              <a:rPr lang="en-US" sz="2400" dirty="0">
                <a:solidFill>
                  <a:schemeClr val="accent3">
                    <a:lumMod val="20000"/>
                    <a:lumOff val="80000"/>
                  </a:schemeClr>
                </a:solidFill>
                <a:latin typeface="Adobe Fan Heiti Std B" pitchFamily="34" charset="-128"/>
                <a:ea typeface="Adobe Fan Heiti Std B" pitchFamily="34" charset="-128"/>
              </a:rPr>
              <a:t>C</a:t>
            </a:r>
            <a:r>
              <a:rPr lang="en-US" sz="2400" dirty="0" smtClean="0">
                <a:solidFill>
                  <a:schemeClr val="accent3">
                    <a:lumMod val="20000"/>
                    <a:lumOff val="80000"/>
                  </a:schemeClr>
                </a:solidFill>
                <a:latin typeface="Adobe Fan Heiti Std B" pitchFamily="34" charset="-128"/>
                <a:ea typeface="Adobe Fan Heiti Std B" pitchFamily="34" charset="-128"/>
              </a:rPr>
              <a:t>oncept</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scope of work</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l</a:t>
            </a:r>
            <a:r>
              <a:rPr lang="en-US" sz="2400" dirty="0" smtClean="0">
                <a:solidFill>
                  <a:srgbClr val="1AA67B"/>
                </a:solidFill>
                <a:latin typeface="Adobe Fan Heiti Std B" pitchFamily="34" charset="-128"/>
                <a:ea typeface="Adobe Fan Heiti Std B" pitchFamily="34" charset="-128"/>
              </a:rPr>
              <a:t>obby lighting design</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office</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architecture breadth</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lighting design</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electrical depth</a:t>
            </a:r>
          </a:p>
        </p:txBody>
      </p:sp>
      <p:sp>
        <p:nvSpPr>
          <p:cNvPr id="5" name="TextBox 4"/>
          <p:cNvSpPr txBox="1"/>
          <p:nvPr/>
        </p:nvSpPr>
        <p:spPr>
          <a:xfrm>
            <a:off x="22059900" y="2867312"/>
            <a:ext cx="1600200" cy="492443"/>
          </a:xfrm>
          <a:prstGeom prst="rect">
            <a:avLst/>
          </a:prstGeom>
          <a:noFill/>
        </p:spPr>
        <p:txBody>
          <a:bodyPr wrap="square" rtlCol="0">
            <a:spAutoFit/>
          </a:bodyPr>
          <a:lstStyle/>
          <a:p>
            <a:r>
              <a:rPr lang="en-US" sz="2600" dirty="0" smtClean="0">
                <a:solidFill>
                  <a:schemeClr val="accent3">
                    <a:lumMod val="20000"/>
                    <a:lumOff val="80000"/>
                  </a:schemeClr>
                </a:solidFill>
                <a:latin typeface="Adobe Gothic Std B" pitchFamily="34" charset="-128"/>
                <a:ea typeface="Adobe Gothic Std B" pitchFamily="34" charset="-128"/>
              </a:rPr>
              <a:t>REFRESH</a:t>
            </a:r>
            <a:endParaRPr lang="en-US" sz="2600" dirty="0">
              <a:solidFill>
                <a:schemeClr val="accent3">
                  <a:lumMod val="20000"/>
                  <a:lumOff val="80000"/>
                </a:schemeClr>
              </a:solidFill>
              <a:latin typeface="Adobe Gothic Std B" pitchFamily="34" charset="-128"/>
              <a:ea typeface="Adobe Gothic Std B" pitchFamily="34" charset="-128"/>
            </a:endParaRPr>
          </a:p>
        </p:txBody>
      </p:sp>
    </p:spTree>
    <p:extLst>
      <p:ext uri="{BB962C8B-B14F-4D97-AF65-F5344CB8AC3E}">
        <p14:creationId xmlns:p14="http://schemas.microsoft.com/office/powerpoint/2010/main" val="328024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62" y="6227069"/>
            <a:ext cx="27432000" cy="63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smtClean="0">
                <a:solidFill>
                  <a:srgbClr val="199F76"/>
                </a:solidFill>
                <a:latin typeface="Arial Narrow" panose="020B0606020202030204" pitchFamily="34" charset="0"/>
              </a:rPr>
              <a:t>DESIGN IDEAS</a:t>
            </a:r>
            <a:endParaRPr lang="en-US" sz="2400" b="1" dirty="0">
              <a:solidFill>
                <a:srgbClr val="199F76"/>
              </a:solidFill>
              <a:latin typeface="Arial Narrow" panose="020B0606020202030204" pitchFamily="34" charset="0"/>
            </a:endParaRPr>
          </a:p>
        </p:txBody>
      </p:sp>
      <p:sp>
        <p:nvSpPr>
          <p:cNvPr id="3" name="Rectangle 2"/>
          <p:cNvSpPr/>
          <p:nvPr/>
        </p:nvSpPr>
        <p:spPr>
          <a:xfrm>
            <a:off x="0" y="-1"/>
            <a:ext cx="640080" cy="6858002"/>
          </a:xfrm>
          <a:prstGeom prst="rect">
            <a:avLst/>
          </a:prstGeom>
          <a:solidFill>
            <a:srgbClr val="199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75" t="20562" r="4545" b="19669"/>
          <a:stretch/>
        </p:blipFill>
        <p:spPr>
          <a:xfrm>
            <a:off x="9526" y="6217035"/>
            <a:ext cx="3952874" cy="640970"/>
          </a:xfrm>
          <a:prstGeom prst="rect">
            <a:avLst/>
          </a:prstGeom>
        </p:spPr>
      </p:pic>
      <p:sp>
        <p:nvSpPr>
          <p:cNvPr id="12" name="TextBox 11"/>
          <p:cNvSpPr txBox="1"/>
          <p:nvPr/>
        </p:nvSpPr>
        <p:spPr>
          <a:xfrm>
            <a:off x="838200" y="647454"/>
            <a:ext cx="4648200" cy="4893647"/>
          </a:xfrm>
          <a:prstGeom prst="rect">
            <a:avLst/>
          </a:prstGeom>
          <a:noFill/>
        </p:spPr>
        <p:txBody>
          <a:bodyPr wrap="square" rtlCol="0">
            <a:spAutoFit/>
          </a:bodyPr>
          <a:lstStyle/>
          <a:p>
            <a:r>
              <a:rPr lang="en-US" sz="2400" dirty="0" smtClean="0">
                <a:solidFill>
                  <a:schemeClr val="accent3">
                    <a:lumMod val="40000"/>
                    <a:lumOff val="60000"/>
                  </a:schemeClr>
                </a:solidFill>
                <a:latin typeface="Adobe Fan Heiti Std B" pitchFamily="34" charset="-128"/>
                <a:ea typeface="Adobe Fan Heiti Std B" pitchFamily="34" charset="-128"/>
              </a:rPr>
              <a:t>OUTLINE</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chemeClr val="accent3">
                    <a:lumMod val="20000"/>
                    <a:lumOff val="80000"/>
                  </a:schemeClr>
                </a:solidFill>
                <a:latin typeface="Adobe Fan Heiti Std B" pitchFamily="34" charset="-128"/>
                <a:ea typeface="Adobe Fan Heiti Std B" pitchFamily="34" charset="-128"/>
              </a:rPr>
              <a:t>D</a:t>
            </a:r>
            <a:r>
              <a:rPr lang="en-US" sz="2400" dirty="0" smtClean="0">
                <a:solidFill>
                  <a:schemeClr val="accent3">
                    <a:lumMod val="20000"/>
                    <a:lumOff val="80000"/>
                  </a:schemeClr>
                </a:solidFill>
                <a:latin typeface="Adobe Fan Heiti Std B" pitchFamily="34" charset="-128"/>
                <a:ea typeface="Adobe Fan Heiti Std B" pitchFamily="34" charset="-128"/>
              </a:rPr>
              <a:t>esign </a:t>
            </a:r>
            <a:r>
              <a:rPr lang="en-US" sz="2400" dirty="0">
                <a:solidFill>
                  <a:schemeClr val="accent3">
                    <a:lumMod val="20000"/>
                    <a:lumOff val="80000"/>
                  </a:schemeClr>
                </a:solidFill>
                <a:latin typeface="Adobe Fan Heiti Std B" pitchFamily="34" charset="-128"/>
                <a:ea typeface="Adobe Fan Heiti Std B" pitchFamily="34" charset="-128"/>
              </a:rPr>
              <a:t>C</a:t>
            </a:r>
            <a:r>
              <a:rPr lang="en-US" sz="2400" dirty="0" smtClean="0">
                <a:solidFill>
                  <a:schemeClr val="accent3">
                    <a:lumMod val="20000"/>
                    <a:lumOff val="80000"/>
                  </a:schemeClr>
                </a:solidFill>
                <a:latin typeface="Adobe Fan Heiti Std B" pitchFamily="34" charset="-128"/>
                <a:ea typeface="Adobe Fan Heiti Std B" pitchFamily="34" charset="-128"/>
              </a:rPr>
              <a:t>oncept</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scope of work</a:t>
            </a:r>
          </a:p>
          <a:p>
            <a:endParaRPr lang="en-US" sz="2400" dirty="0" smtClean="0">
              <a:solidFill>
                <a:srgbClr val="1AA67B"/>
              </a:solidFill>
              <a:latin typeface="Adobe Fan Heiti Std B" pitchFamily="34" charset="-128"/>
              <a:ea typeface="Adobe Fan Heiti Std B" pitchFamily="34" charset="-128"/>
            </a:endParaRPr>
          </a:p>
          <a:p>
            <a:r>
              <a:rPr lang="en-US" sz="2400" dirty="0">
                <a:solidFill>
                  <a:srgbClr val="1AA67B"/>
                </a:solidFill>
                <a:latin typeface="Adobe Fan Heiti Std B" pitchFamily="34" charset="-128"/>
                <a:ea typeface="Adobe Fan Heiti Std B" pitchFamily="34" charset="-128"/>
              </a:rPr>
              <a:t>l</a:t>
            </a:r>
            <a:r>
              <a:rPr lang="en-US" sz="2400" dirty="0" smtClean="0">
                <a:solidFill>
                  <a:srgbClr val="1AA67B"/>
                </a:solidFill>
                <a:latin typeface="Adobe Fan Heiti Std B" pitchFamily="34" charset="-128"/>
                <a:ea typeface="Adobe Fan Heiti Std B" pitchFamily="34" charset="-128"/>
              </a:rPr>
              <a:t>obby lighting design</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office</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architecture breadth</a:t>
            </a:r>
          </a:p>
          <a:p>
            <a:r>
              <a:rPr lang="en-US" sz="2400" dirty="0">
                <a:solidFill>
                  <a:srgbClr val="1AA67B"/>
                </a:solidFill>
                <a:latin typeface="Adobe Fan Heiti Std B" pitchFamily="34" charset="-128"/>
                <a:ea typeface="Adobe Fan Heiti Std B" pitchFamily="34" charset="-128"/>
              </a:rPr>
              <a:t>	</a:t>
            </a:r>
            <a:r>
              <a:rPr lang="en-US" sz="2400" dirty="0" smtClean="0">
                <a:solidFill>
                  <a:srgbClr val="1AA67B"/>
                </a:solidFill>
                <a:latin typeface="Adobe Fan Heiti Std B" pitchFamily="34" charset="-128"/>
                <a:ea typeface="Adobe Fan Heiti Std B" pitchFamily="34" charset="-128"/>
              </a:rPr>
              <a:t>lighting design</a:t>
            </a:r>
          </a:p>
          <a:p>
            <a:endParaRPr lang="en-US" sz="2400" dirty="0" smtClean="0">
              <a:solidFill>
                <a:srgbClr val="1AA67B"/>
              </a:solidFill>
              <a:latin typeface="Adobe Fan Heiti Std B" pitchFamily="34" charset="-128"/>
              <a:ea typeface="Adobe Fan Heiti Std B" pitchFamily="34" charset="-128"/>
            </a:endParaRPr>
          </a:p>
          <a:p>
            <a:r>
              <a:rPr lang="en-US" sz="2400" dirty="0" smtClean="0">
                <a:solidFill>
                  <a:srgbClr val="1AA67B"/>
                </a:solidFill>
                <a:latin typeface="Adobe Fan Heiti Std B" pitchFamily="34" charset="-128"/>
                <a:ea typeface="Adobe Fan Heiti Std B" pitchFamily="34" charset="-128"/>
              </a:rPr>
              <a:t>electrical depth</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8542" y="10032"/>
            <a:ext cx="10234915" cy="6217037"/>
          </a:xfrm>
          <a:prstGeom prst="rect">
            <a:avLst/>
          </a:prstGeom>
        </p:spPr>
      </p:pic>
      <p:sp>
        <p:nvSpPr>
          <p:cNvPr id="6" name="TextBox 5"/>
          <p:cNvSpPr txBox="1"/>
          <p:nvPr/>
        </p:nvSpPr>
        <p:spPr>
          <a:xfrm>
            <a:off x="19202400" y="2678777"/>
            <a:ext cx="7824485" cy="1200329"/>
          </a:xfrm>
          <a:prstGeom prst="rect">
            <a:avLst/>
          </a:prstGeom>
          <a:noFill/>
        </p:spPr>
        <p:txBody>
          <a:bodyPr wrap="square" rtlCol="0">
            <a:spAutoFit/>
          </a:bodyPr>
          <a:lstStyle/>
          <a:p>
            <a:pPr algn="ctr"/>
            <a:r>
              <a:rPr lang="en-US" sz="2400" dirty="0" smtClean="0">
                <a:solidFill>
                  <a:schemeClr val="accent3">
                    <a:lumMod val="40000"/>
                    <a:lumOff val="60000"/>
                  </a:schemeClr>
                </a:solidFill>
                <a:latin typeface="Adobe Gothic Std B" pitchFamily="34" charset="-128"/>
                <a:ea typeface="Adobe Gothic Std B" pitchFamily="34" charset="-128"/>
              </a:rPr>
              <a:t>What you expect to see before you enter the building</a:t>
            </a:r>
          </a:p>
          <a:p>
            <a:pPr algn="ctr"/>
            <a:r>
              <a:rPr lang="en-US" sz="2400" dirty="0" smtClean="0">
                <a:solidFill>
                  <a:schemeClr val="accent3">
                    <a:lumMod val="40000"/>
                    <a:lumOff val="60000"/>
                  </a:schemeClr>
                </a:solidFill>
                <a:latin typeface="Adobe Gothic Std B" pitchFamily="34" charset="-128"/>
                <a:ea typeface="Adobe Gothic Std B" pitchFamily="34" charset="-128"/>
              </a:rPr>
              <a:t>Vs.</a:t>
            </a:r>
          </a:p>
          <a:p>
            <a:pPr algn="ctr"/>
            <a:r>
              <a:rPr lang="en-US" sz="2400" dirty="0" smtClean="0">
                <a:solidFill>
                  <a:schemeClr val="accent3">
                    <a:lumMod val="40000"/>
                    <a:lumOff val="60000"/>
                  </a:schemeClr>
                </a:solidFill>
                <a:latin typeface="Adobe Gothic Std B" pitchFamily="34" charset="-128"/>
                <a:ea typeface="Adobe Gothic Std B" pitchFamily="34" charset="-128"/>
              </a:rPr>
              <a:t>What you </a:t>
            </a:r>
            <a:r>
              <a:rPr lang="en-US" sz="2400" dirty="0" smtClean="0">
                <a:solidFill>
                  <a:srgbClr val="199F76"/>
                </a:solidFill>
                <a:latin typeface="Adobe Gothic Std B" pitchFamily="34" charset="-128"/>
                <a:ea typeface="Adobe Gothic Std B" pitchFamily="34" charset="-128"/>
              </a:rPr>
              <a:t>WILL</a:t>
            </a:r>
            <a:r>
              <a:rPr lang="en-US" sz="2400" dirty="0" smtClean="0">
                <a:solidFill>
                  <a:schemeClr val="accent3">
                    <a:lumMod val="40000"/>
                    <a:lumOff val="60000"/>
                  </a:schemeClr>
                </a:solidFill>
                <a:latin typeface="Adobe Gothic Std B" pitchFamily="34" charset="-128"/>
                <a:ea typeface="Adobe Gothic Std B" pitchFamily="34" charset="-128"/>
              </a:rPr>
              <a:t> see when you entered</a:t>
            </a:r>
            <a:endParaRPr lang="en-US" sz="2400" dirty="0">
              <a:solidFill>
                <a:schemeClr val="accent3">
                  <a:lumMod val="40000"/>
                  <a:lumOff val="60000"/>
                </a:schemeClr>
              </a:solidFill>
              <a:latin typeface="Adobe Gothic Std B" pitchFamily="34" charset="-128"/>
              <a:ea typeface="Adobe Gothic Std B" pitchFamily="34" charset="-128"/>
            </a:endParaRPr>
          </a:p>
        </p:txBody>
      </p:sp>
    </p:spTree>
    <p:extLst>
      <p:ext uri="{BB962C8B-B14F-4D97-AF65-F5344CB8AC3E}">
        <p14:creationId xmlns:p14="http://schemas.microsoft.com/office/powerpoint/2010/main" val="7722961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5324</TotalTime>
  <Words>1426</Words>
  <Application>Microsoft Office PowerPoint</Application>
  <PresentationFormat>Custom</PresentationFormat>
  <Paragraphs>692</Paragraphs>
  <Slides>36</Slides>
  <Notes>30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Penn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Coppin State University</dc:title>
  <dc:creator>Corie Ambler</dc:creator>
  <cp:lastModifiedBy>PSUAE</cp:lastModifiedBy>
  <cp:revision>211</cp:revision>
  <dcterms:created xsi:type="dcterms:W3CDTF">2006-11-29T18:17:25Z</dcterms:created>
  <dcterms:modified xsi:type="dcterms:W3CDTF">2014-04-30T20:02:43Z</dcterms:modified>
</cp:coreProperties>
</file>